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25.fntdata" ContentType="application/x-fontdata"/>
  <Override PartName="/ppt/fonts/font26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61" r:id="rId7"/>
    <p:sldId id="264" r:id="rId8"/>
    <p:sldId id="265" r:id="rId9"/>
    <p:sldId id="266" r:id="rId10"/>
    <p:sldId id="267" r:id="rId11"/>
    <p:sldId id="312" r:id="rId12"/>
    <p:sldId id="313" r:id="rId13"/>
    <p:sldId id="315" r:id="rId14"/>
    <p:sldId id="316" r:id="rId15"/>
    <p:sldId id="271" r:id="rId16"/>
    <p:sldId id="317" r:id="rId17"/>
    <p:sldId id="268" r:id="rId18"/>
    <p:sldId id="290" r:id="rId19"/>
    <p:sldId id="364" r:id="rId20"/>
    <p:sldId id="272" r:id="rId21"/>
    <p:sldId id="293" r:id="rId22"/>
  </p:sldIdLst>
  <p:sldSz cx="9144000" cy="5143500"/>
  <p:notesSz cx="6858000" cy="9144000"/>
  <p:embeddedFontLst>
    <p:embeddedFont>
      <p:font typeface="Space Mono" charset="0"/>
      <p:regular r:id="rId26"/>
      <p:bold r:id="rId27"/>
      <p:italic r:id="rId28"/>
      <p:boldItalic r:id="rId29"/>
    </p:embeddedFont>
    <p:embeddedFont>
      <p:font typeface="Proxima Nova" charset="0"/>
      <p:regular r:id="rId30"/>
      <p:bold r:id="rId31"/>
      <p:italic r:id="rId32"/>
      <p:boldItalic r:id="rId33"/>
    </p:embeddedFont>
    <p:embeddedFont>
      <p:font typeface="Roboto Medium" charset="0"/>
      <p:regular r:id="rId34"/>
      <p:bold r:id="rId35"/>
      <p:italic r:id="rId36"/>
      <p:boldItalic r:id="rId37"/>
    </p:embeddedFont>
    <p:embeddedFont>
      <p:font typeface="Do Hyeon" charset="0"/>
      <p:regular r:id="rId38"/>
    </p:embeddedFont>
    <p:embeddedFont>
      <p:font typeface="Amatic SC" charset="0"/>
      <p:regular r:id="rId39"/>
      <p:bold r:id="rId40"/>
    </p:embeddedFont>
    <p:embeddedFont>
      <p:font typeface="Roboto Condensed" charset="0"/>
      <p:regular r:id="rId41"/>
      <p:bold r:id="rId42"/>
      <p:italic r:id="rId43"/>
      <p:boldItalic r:id="rId44"/>
    </p:embeddedFont>
    <p:embeddedFont>
      <p:font typeface="Proxima Nova Semibold" charset="0"/>
      <p:regular r:id="rId45"/>
      <p:bold r:id="rId46"/>
      <p:boldItalic r:id="rId47"/>
    </p:embeddedFont>
    <p:embeddedFont>
      <p:font typeface="Syncopate" charset="0"/>
      <p:regular r:id="rId48"/>
      <p:bold r:id="rId49"/>
    </p:embeddedFont>
    <p:embeddedFont>
      <p:font typeface="Oxanium Medium" charset="0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8127881-DB57-417C-B506-DED3134FF1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font" Target="fonts/font26.fntdata"/><Relationship Id="rId50" Type="http://schemas.openxmlformats.org/officeDocument/2006/relationships/font" Target="fonts/font25.fntdata"/><Relationship Id="rId5" Type="http://schemas.openxmlformats.org/officeDocument/2006/relationships/slide" Target="slides/slide2.xml"/><Relationship Id="rId49" Type="http://schemas.openxmlformats.org/officeDocument/2006/relationships/font" Target="fonts/font24.fntdata"/><Relationship Id="rId48" Type="http://schemas.openxmlformats.org/officeDocument/2006/relationships/font" Target="fonts/font23.fntdata"/><Relationship Id="rId47" Type="http://schemas.openxmlformats.org/officeDocument/2006/relationships/font" Target="fonts/font22.fntdata"/><Relationship Id="rId46" Type="http://schemas.openxmlformats.org/officeDocument/2006/relationships/font" Target="fonts/font21.fntdata"/><Relationship Id="rId45" Type="http://schemas.openxmlformats.org/officeDocument/2006/relationships/font" Target="fonts/font20.fntdata"/><Relationship Id="rId44" Type="http://schemas.openxmlformats.org/officeDocument/2006/relationships/font" Target="fonts/font19.fntdata"/><Relationship Id="rId43" Type="http://schemas.openxmlformats.org/officeDocument/2006/relationships/font" Target="fonts/font18.fntdata"/><Relationship Id="rId42" Type="http://schemas.openxmlformats.org/officeDocument/2006/relationships/font" Target="fonts/font17.fntdata"/><Relationship Id="rId41" Type="http://schemas.openxmlformats.org/officeDocument/2006/relationships/font" Target="fonts/font16.fntdata"/><Relationship Id="rId40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4.fntdata"/><Relationship Id="rId38" Type="http://schemas.openxmlformats.org/officeDocument/2006/relationships/font" Target="fonts/font13.fntdata"/><Relationship Id="rId37" Type="http://schemas.openxmlformats.org/officeDocument/2006/relationships/font" Target="fonts/font12.fntdata"/><Relationship Id="rId36" Type="http://schemas.openxmlformats.org/officeDocument/2006/relationships/font" Target="fonts/font11.fntdata"/><Relationship Id="rId35" Type="http://schemas.openxmlformats.org/officeDocument/2006/relationships/font" Target="fonts/font10.fntdata"/><Relationship Id="rId34" Type="http://schemas.openxmlformats.org/officeDocument/2006/relationships/font" Target="fonts/font9.fntdata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569b59b089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569b59b089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5711de2763_0_1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5711de2763_0_1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5711de2763_0_1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5711de2763_0_1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5711de2763_0_20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5711de2763_0_20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5711de2763_0_3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5711de2763_0_3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569b59b089_0_19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569b59b089_0_1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5711de2763_0_2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5711de2763_0_2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5731267d65_3_2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15731267d65_3_2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5731267d65_0_2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5731267d65_0_2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5731267d65_0_3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5731267d65_0_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5731267d65_3_29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15731267d65_3_29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5711de2763_0_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5711de2763_0_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569b59b089_0_8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569b59b089_0_8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569b59b089_0_19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569b59b089_0_1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3f3ab3b77e_1_18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3f3ab3b77e_1_1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5711de2763_0_1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5711de2763_0_1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5711de2763_0_20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5711de2763_0_20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5711de2763_0_2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5711de2763_0_2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569b59b089_0_19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569b59b089_0_1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50" y="2711500"/>
            <a:ext cx="7717500" cy="118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0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713250" y="4035575"/>
            <a:ext cx="77175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" name="Google Shape;12;p2"/>
          <p:cNvGrpSpPr/>
          <p:nvPr/>
        </p:nvGrpSpPr>
        <p:grpSpPr>
          <a:xfrm>
            <a:off x="50" y="1"/>
            <a:ext cx="9143700" cy="2070897"/>
            <a:chOff x="50" y="1"/>
            <a:chExt cx="9143700" cy="2070897"/>
          </a:xfrm>
        </p:grpSpPr>
        <p:sp>
          <p:nvSpPr>
            <p:cNvPr id="13" name="Google Shape;13;p2"/>
            <p:cNvSpPr/>
            <p:nvPr/>
          </p:nvSpPr>
          <p:spPr>
            <a:xfrm>
              <a:off x="50" y="1"/>
              <a:ext cx="9143700" cy="534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0" y="18392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0" y="14552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" y="10712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0" y="6872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11"/>
          <p:cNvSpPr/>
          <p:nvPr/>
        </p:nvSpPr>
        <p:spPr>
          <a:xfrm>
            <a:off x="100" y="4308400"/>
            <a:ext cx="9144000" cy="44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" name="Google Shape;59;p11"/>
          <p:cNvSpPr txBox="1"/>
          <p:nvPr>
            <p:ph type="title" hasCustomPrompt="1"/>
          </p:nvPr>
        </p:nvSpPr>
        <p:spPr>
          <a:xfrm>
            <a:off x="2404450" y="1545400"/>
            <a:ext cx="4335000" cy="122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Font typeface="Space Mono"/>
              <a:buNone/>
              <a:defRPr sz="7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Font typeface="Space Mono"/>
              <a:buNone/>
              <a:defRPr sz="7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Font typeface="Space Mono"/>
              <a:buNone/>
              <a:defRPr sz="7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Font typeface="Space Mono"/>
              <a:buNone/>
              <a:defRPr sz="7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Font typeface="Space Mono"/>
              <a:buNone/>
              <a:defRPr sz="7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Font typeface="Space Mono"/>
              <a:buNone/>
              <a:defRPr sz="7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Font typeface="Space Mono"/>
              <a:buNone/>
              <a:defRPr sz="7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Font typeface="Space Mono"/>
              <a:buNone/>
              <a:defRPr sz="7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type="subTitle" idx="1"/>
          </p:nvPr>
        </p:nvSpPr>
        <p:spPr>
          <a:xfrm flipH="1">
            <a:off x="2404550" y="2924250"/>
            <a:ext cx="4335000" cy="44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" name="Google Shape;64;p13"/>
          <p:cNvSpPr txBox="1"/>
          <p:nvPr>
            <p:ph type="title" hasCustomPrompt="1"/>
          </p:nvPr>
        </p:nvSpPr>
        <p:spPr>
          <a:xfrm>
            <a:off x="713226" y="1974275"/>
            <a:ext cx="696300" cy="44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type="title" idx="2" hasCustomPrompt="1"/>
          </p:nvPr>
        </p:nvSpPr>
        <p:spPr>
          <a:xfrm>
            <a:off x="713226" y="2522000"/>
            <a:ext cx="696300" cy="44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type="title" idx="3" hasCustomPrompt="1"/>
          </p:nvPr>
        </p:nvSpPr>
        <p:spPr>
          <a:xfrm>
            <a:off x="713229" y="3617450"/>
            <a:ext cx="696300" cy="44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type="title" idx="4" hasCustomPrompt="1"/>
          </p:nvPr>
        </p:nvSpPr>
        <p:spPr>
          <a:xfrm>
            <a:off x="713225" y="4165175"/>
            <a:ext cx="696300" cy="44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type="subTitle" idx="1"/>
          </p:nvPr>
        </p:nvSpPr>
        <p:spPr>
          <a:xfrm>
            <a:off x="1485725" y="3617485"/>
            <a:ext cx="32043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type="subTitle" idx="5"/>
          </p:nvPr>
        </p:nvSpPr>
        <p:spPr>
          <a:xfrm>
            <a:off x="1485725" y="4165219"/>
            <a:ext cx="32043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type="subTitle" idx="6"/>
          </p:nvPr>
        </p:nvSpPr>
        <p:spPr>
          <a:xfrm>
            <a:off x="4766225" y="3617470"/>
            <a:ext cx="3664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type="subTitle" idx="7"/>
          </p:nvPr>
        </p:nvSpPr>
        <p:spPr>
          <a:xfrm>
            <a:off x="4766225" y="4165200"/>
            <a:ext cx="3664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type="subTitle" idx="8"/>
          </p:nvPr>
        </p:nvSpPr>
        <p:spPr>
          <a:xfrm>
            <a:off x="1485725" y="1974284"/>
            <a:ext cx="32043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type="subTitle" idx="9"/>
          </p:nvPr>
        </p:nvSpPr>
        <p:spPr>
          <a:xfrm>
            <a:off x="1485725" y="2522018"/>
            <a:ext cx="32043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type="subTitle" idx="13"/>
          </p:nvPr>
        </p:nvSpPr>
        <p:spPr>
          <a:xfrm>
            <a:off x="4766225" y="1974280"/>
            <a:ext cx="3664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type="subTitle" idx="14"/>
          </p:nvPr>
        </p:nvSpPr>
        <p:spPr>
          <a:xfrm>
            <a:off x="4766225" y="2522010"/>
            <a:ext cx="3664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type="title" idx="15" hasCustomPrompt="1"/>
          </p:nvPr>
        </p:nvSpPr>
        <p:spPr>
          <a:xfrm>
            <a:off x="713226" y="1426550"/>
            <a:ext cx="696300" cy="44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type="title" idx="16" hasCustomPrompt="1"/>
          </p:nvPr>
        </p:nvSpPr>
        <p:spPr>
          <a:xfrm>
            <a:off x="713226" y="3069725"/>
            <a:ext cx="696300" cy="44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 sz="3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type="subTitle" idx="17"/>
          </p:nvPr>
        </p:nvSpPr>
        <p:spPr>
          <a:xfrm>
            <a:off x="1485725" y="3069751"/>
            <a:ext cx="32043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type="subTitle" idx="18"/>
          </p:nvPr>
        </p:nvSpPr>
        <p:spPr>
          <a:xfrm>
            <a:off x="4766225" y="3069740"/>
            <a:ext cx="3664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type="subTitle" idx="19"/>
          </p:nvPr>
        </p:nvSpPr>
        <p:spPr>
          <a:xfrm>
            <a:off x="1485725" y="1426550"/>
            <a:ext cx="32043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type="subTitle" idx="20"/>
          </p:nvPr>
        </p:nvSpPr>
        <p:spPr>
          <a:xfrm>
            <a:off x="4766225" y="1426550"/>
            <a:ext cx="3664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type="title" idx="21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6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" name="Google Shape;85;p14"/>
          <p:cNvSpPr/>
          <p:nvPr/>
        </p:nvSpPr>
        <p:spPr>
          <a:xfrm>
            <a:off x="50" y="4146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" name="Google Shape;86;p14"/>
          <p:cNvSpPr/>
          <p:nvPr/>
        </p:nvSpPr>
        <p:spPr>
          <a:xfrm>
            <a:off x="50" y="4530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" name="Google Shape;87;p14"/>
          <p:cNvSpPr txBox="1"/>
          <p:nvPr>
            <p:ph type="title"/>
          </p:nvPr>
        </p:nvSpPr>
        <p:spPr>
          <a:xfrm>
            <a:off x="2805300" y="3185150"/>
            <a:ext cx="35334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/>
        </p:txBody>
      </p:sp>
      <p:sp>
        <p:nvSpPr>
          <p:cNvPr id="88" name="Google Shape;88;p14"/>
          <p:cNvSpPr txBox="1"/>
          <p:nvPr>
            <p:ph type="subTitle" idx="1"/>
          </p:nvPr>
        </p:nvSpPr>
        <p:spPr>
          <a:xfrm>
            <a:off x="1522800" y="1169450"/>
            <a:ext cx="6098400" cy="17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8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5"/>
          <p:cNvGrpSpPr/>
          <p:nvPr/>
        </p:nvGrpSpPr>
        <p:grpSpPr>
          <a:xfrm flipH="1">
            <a:off x="375" y="4527898"/>
            <a:ext cx="9143700" cy="615600"/>
            <a:chOff x="50" y="4527898"/>
            <a:chExt cx="9143700" cy="615600"/>
          </a:xfrm>
        </p:grpSpPr>
        <p:sp>
          <p:nvSpPr>
            <p:cNvPr id="91" name="Google Shape;91;p15"/>
            <p:cNvSpPr/>
            <p:nvPr/>
          </p:nvSpPr>
          <p:spPr>
            <a:xfrm>
              <a:off x="50" y="49118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50" y="45278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3" name="Google Shape;93;p15"/>
          <p:cNvSpPr txBox="1"/>
          <p:nvPr>
            <p:ph type="title"/>
          </p:nvPr>
        </p:nvSpPr>
        <p:spPr>
          <a:xfrm flipH="1">
            <a:off x="3051300" y="2998800"/>
            <a:ext cx="5379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" name="Google Shape;94;p15"/>
          <p:cNvSpPr txBox="1"/>
          <p:nvPr>
            <p:ph type="title" idx="2" hasCustomPrompt="1"/>
          </p:nvPr>
        </p:nvSpPr>
        <p:spPr>
          <a:xfrm flipH="1">
            <a:off x="6517800" y="1320075"/>
            <a:ext cx="1913100" cy="102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15"/>
          <p:cNvSpPr txBox="1"/>
          <p:nvPr>
            <p:ph type="subTitle" idx="1"/>
          </p:nvPr>
        </p:nvSpPr>
        <p:spPr>
          <a:xfrm flipH="1">
            <a:off x="3051450" y="3837888"/>
            <a:ext cx="5379300" cy="53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8" name="Google Shape;98;p16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" name="Google Shape;101;p17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9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" name="Google Shape;104;p18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_1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7" name="Google Shape;107;p19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" name="Google Shape;108;p19"/>
          <p:cNvSpPr/>
          <p:nvPr/>
        </p:nvSpPr>
        <p:spPr>
          <a:xfrm>
            <a:off x="50" y="4527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9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" name="Google Shape;111;p20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50" y="4527898"/>
            <a:ext cx="9143700" cy="615600"/>
            <a:chOff x="50" y="4527898"/>
            <a:chExt cx="9143700" cy="615600"/>
          </a:xfrm>
        </p:grpSpPr>
        <p:sp>
          <p:nvSpPr>
            <p:cNvPr id="20" name="Google Shape;20;p3"/>
            <p:cNvSpPr/>
            <p:nvPr/>
          </p:nvSpPr>
          <p:spPr>
            <a:xfrm>
              <a:off x="50" y="49118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" y="45278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" name="Google Shape;22;p3"/>
          <p:cNvSpPr txBox="1"/>
          <p:nvPr>
            <p:ph type="title"/>
          </p:nvPr>
        </p:nvSpPr>
        <p:spPr>
          <a:xfrm>
            <a:off x="713225" y="2998800"/>
            <a:ext cx="5379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type="title" idx="2" hasCustomPrompt="1"/>
          </p:nvPr>
        </p:nvSpPr>
        <p:spPr>
          <a:xfrm>
            <a:off x="713225" y="1320075"/>
            <a:ext cx="1913100" cy="102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type="subTitle" idx="1"/>
          </p:nvPr>
        </p:nvSpPr>
        <p:spPr>
          <a:xfrm>
            <a:off x="713225" y="3837888"/>
            <a:ext cx="5379300" cy="534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9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" name="Google Shape;114;p21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9_1_1_1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" name="Google Shape;117;p22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7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subTitle" idx="1"/>
          </p:nvPr>
        </p:nvSpPr>
        <p:spPr>
          <a:xfrm>
            <a:off x="713225" y="1559487"/>
            <a:ext cx="4533900" cy="3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type="title" hasCustomPrompt="1"/>
          </p:nvPr>
        </p:nvSpPr>
        <p:spPr>
          <a:xfrm>
            <a:off x="713225" y="2030912"/>
            <a:ext cx="4533900" cy="68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3"/>
          <p:cNvSpPr txBox="1"/>
          <p:nvPr>
            <p:ph type="subTitle" idx="2"/>
          </p:nvPr>
        </p:nvSpPr>
        <p:spPr>
          <a:xfrm>
            <a:off x="713225" y="2794788"/>
            <a:ext cx="45339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type="title" idx="3" hasCustomPrompt="1"/>
          </p:nvPr>
        </p:nvSpPr>
        <p:spPr>
          <a:xfrm>
            <a:off x="713225" y="802313"/>
            <a:ext cx="4533900" cy="68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/>
          <p:nvPr>
            <p:ph type="title" idx="4" hasCustomPrompt="1"/>
          </p:nvPr>
        </p:nvSpPr>
        <p:spPr>
          <a:xfrm>
            <a:off x="713225" y="3259512"/>
            <a:ext cx="4533900" cy="68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Syncopate"/>
              <a:buNone/>
              <a:defRPr sz="6000">
                <a:latin typeface="Syncopate"/>
                <a:ea typeface="Syncopate"/>
                <a:cs typeface="Syncopate"/>
                <a:sym typeface="Syncopate"/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3"/>
          <p:cNvSpPr txBox="1"/>
          <p:nvPr>
            <p:ph type="subTitle" idx="5"/>
          </p:nvPr>
        </p:nvSpPr>
        <p:spPr>
          <a:xfrm>
            <a:off x="713225" y="4025588"/>
            <a:ext cx="4533900" cy="3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3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7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/>
          <p:nvPr/>
        </p:nvSpPr>
        <p:spPr>
          <a:xfrm>
            <a:off x="50" y="4537382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p24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" name="Google Shape;129;p24"/>
          <p:cNvSpPr txBox="1"/>
          <p:nvPr>
            <p:ph type="title" hasCustomPrompt="1"/>
          </p:nvPr>
        </p:nvSpPr>
        <p:spPr>
          <a:xfrm>
            <a:off x="1190676" y="2059422"/>
            <a:ext cx="1117800" cy="4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4"/>
          <p:cNvSpPr txBox="1"/>
          <p:nvPr>
            <p:ph type="title" idx="2" hasCustomPrompt="1"/>
          </p:nvPr>
        </p:nvSpPr>
        <p:spPr>
          <a:xfrm>
            <a:off x="4013125" y="2059422"/>
            <a:ext cx="1117800" cy="4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4"/>
          <p:cNvSpPr txBox="1"/>
          <p:nvPr>
            <p:ph type="title" idx="3" hasCustomPrompt="1"/>
          </p:nvPr>
        </p:nvSpPr>
        <p:spPr>
          <a:xfrm>
            <a:off x="6835600" y="2059422"/>
            <a:ext cx="1117800" cy="4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4"/>
          <p:cNvSpPr txBox="1"/>
          <p:nvPr>
            <p:ph type="subTitle" idx="1"/>
          </p:nvPr>
        </p:nvSpPr>
        <p:spPr>
          <a:xfrm>
            <a:off x="713226" y="3722934"/>
            <a:ext cx="20727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type="subTitle" idx="4"/>
          </p:nvPr>
        </p:nvSpPr>
        <p:spPr>
          <a:xfrm>
            <a:off x="3535675" y="3722934"/>
            <a:ext cx="20727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type="subTitle" idx="5"/>
          </p:nvPr>
        </p:nvSpPr>
        <p:spPr>
          <a:xfrm>
            <a:off x="6358150" y="3722934"/>
            <a:ext cx="20727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type="subTitle" idx="6"/>
          </p:nvPr>
        </p:nvSpPr>
        <p:spPr>
          <a:xfrm>
            <a:off x="713226" y="3329034"/>
            <a:ext cx="20727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36" name="Google Shape;136;p24"/>
          <p:cNvSpPr txBox="1"/>
          <p:nvPr>
            <p:ph type="subTitle" idx="7"/>
          </p:nvPr>
        </p:nvSpPr>
        <p:spPr>
          <a:xfrm>
            <a:off x="3535688" y="3329034"/>
            <a:ext cx="20727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37" name="Google Shape;137;p24"/>
          <p:cNvSpPr txBox="1"/>
          <p:nvPr>
            <p:ph type="subTitle" idx="8"/>
          </p:nvPr>
        </p:nvSpPr>
        <p:spPr>
          <a:xfrm>
            <a:off x="6358150" y="3329034"/>
            <a:ext cx="20727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38" name="Google Shape;138;p24"/>
          <p:cNvSpPr txBox="1"/>
          <p:nvPr>
            <p:ph type="title" idx="9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25"/>
          <p:cNvSpPr txBox="1"/>
          <p:nvPr>
            <p:ph type="title"/>
          </p:nvPr>
        </p:nvSpPr>
        <p:spPr>
          <a:xfrm>
            <a:off x="2751875" y="1403775"/>
            <a:ext cx="3640200" cy="8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Do Hyeon"/>
              <a:buNone/>
              <a:defRPr sz="8000">
                <a:latin typeface="Do Hyeon"/>
                <a:ea typeface="Do Hyeon"/>
                <a:cs typeface="Do Hyeon"/>
                <a:sym typeface="Do Hye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Do Hyeon"/>
              <a:buNone/>
              <a:defRPr sz="8000">
                <a:latin typeface="Do Hyeon"/>
                <a:ea typeface="Do Hyeon"/>
                <a:cs typeface="Do Hyeon"/>
                <a:sym typeface="Do Hye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Do Hyeon"/>
              <a:buNone/>
              <a:defRPr sz="8000">
                <a:latin typeface="Do Hyeon"/>
                <a:ea typeface="Do Hyeon"/>
                <a:cs typeface="Do Hyeon"/>
                <a:sym typeface="Do Hye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Do Hyeon"/>
              <a:buNone/>
              <a:defRPr sz="8000">
                <a:latin typeface="Do Hyeon"/>
                <a:ea typeface="Do Hyeon"/>
                <a:cs typeface="Do Hyeon"/>
                <a:sym typeface="Do Hye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Do Hyeon"/>
              <a:buNone/>
              <a:defRPr sz="8000">
                <a:latin typeface="Do Hyeon"/>
                <a:ea typeface="Do Hyeon"/>
                <a:cs typeface="Do Hyeon"/>
                <a:sym typeface="Do Hye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Do Hyeon"/>
              <a:buNone/>
              <a:defRPr sz="8000">
                <a:latin typeface="Do Hyeon"/>
                <a:ea typeface="Do Hyeon"/>
                <a:cs typeface="Do Hyeon"/>
                <a:sym typeface="Do Hye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Do Hyeon"/>
              <a:buNone/>
              <a:defRPr sz="8000">
                <a:latin typeface="Do Hyeon"/>
                <a:ea typeface="Do Hyeon"/>
                <a:cs typeface="Do Hyeon"/>
                <a:sym typeface="Do Hye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Do Hyeon"/>
              <a:buNone/>
              <a:defRPr sz="8000">
                <a:latin typeface="Do Hyeon"/>
                <a:ea typeface="Do Hyeon"/>
                <a:cs typeface="Do Hyeon"/>
                <a:sym typeface="Do Hyeon"/>
              </a:defRPr>
            </a:lvl9pPr>
          </a:lstStyle>
          <a:p/>
        </p:txBody>
      </p:sp>
      <p:sp>
        <p:nvSpPr>
          <p:cNvPr id="142" name="Google Shape;142;p25"/>
          <p:cNvSpPr txBox="1"/>
          <p:nvPr>
            <p:ph type="subTitle" idx="1"/>
          </p:nvPr>
        </p:nvSpPr>
        <p:spPr>
          <a:xfrm>
            <a:off x="2752062" y="2608788"/>
            <a:ext cx="3640200" cy="10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Google Shape;145;p26"/>
          <p:cNvSpPr txBox="1"/>
          <p:nvPr>
            <p:ph type="subTitle" idx="1"/>
          </p:nvPr>
        </p:nvSpPr>
        <p:spPr>
          <a:xfrm flipH="1">
            <a:off x="2109275" y="4002650"/>
            <a:ext cx="49254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" name="Google Shape;149;p27"/>
          <p:cNvSpPr txBox="1"/>
          <p:nvPr>
            <p:ph type="subTitle" idx="1"/>
          </p:nvPr>
        </p:nvSpPr>
        <p:spPr>
          <a:xfrm flipH="1">
            <a:off x="2252700" y="4002650"/>
            <a:ext cx="46386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7"/>
          <p:cNvSpPr txBox="1"/>
          <p:nvPr>
            <p:ph type="title"/>
          </p:nvPr>
        </p:nvSpPr>
        <p:spPr>
          <a:xfrm>
            <a:off x="713225" y="539125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" name="Google Shape;153;p28"/>
          <p:cNvSpPr txBox="1"/>
          <p:nvPr>
            <p:ph type="subTitle" idx="1"/>
          </p:nvPr>
        </p:nvSpPr>
        <p:spPr>
          <a:xfrm flipH="1">
            <a:off x="2256750" y="4002650"/>
            <a:ext cx="4630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8"/>
          <p:cNvSpPr txBox="1"/>
          <p:nvPr>
            <p:ph type="title"/>
          </p:nvPr>
        </p:nvSpPr>
        <p:spPr>
          <a:xfrm>
            <a:off x="713225" y="539125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body" idx="1"/>
          </p:nvPr>
        </p:nvSpPr>
        <p:spPr>
          <a:xfrm>
            <a:off x="713225" y="1152400"/>
            <a:ext cx="4688400" cy="20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■"/>
              <a:defRPr/>
            </a:lvl9pPr>
          </a:lstStyle>
          <a:p/>
        </p:txBody>
      </p:sp>
      <p:sp>
        <p:nvSpPr>
          <p:cNvPr id="157" name="Google Shape;157;p29"/>
          <p:cNvSpPr/>
          <p:nvPr/>
        </p:nvSpPr>
        <p:spPr>
          <a:xfrm>
            <a:off x="1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8" name="Google Shape;158;p29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3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/>
          <p:nvPr/>
        </p:nvSpPr>
        <p:spPr>
          <a:xfrm>
            <a:off x="188" y="4935735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1" name="Google Shape;161;p30"/>
          <p:cNvSpPr/>
          <p:nvPr/>
        </p:nvSpPr>
        <p:spPr>
          <a:xfrm>
            <a:off x="188" y="4573635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2" name="Google Shape;162;p30"/>
          <p:cNvSpPr txBox="1"/>
          <p:nvPr>
            <p:ph type="title"/>
          </p:nvPr>
        </p:nvSpPr>
        <p:spPr>
          <a:xfrm>
            <a:off x="1232513" y="2571738"/>
            <a:ext cx="6678900" cy="10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Space Mono"/>
              <a:buNone/>
              <a:defRPr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63" name="Google Shape;163;p30"/>
          <p:cNvSpPr txBox="1"/>
          <p:nvPr>
            <p:ph type="subTitle" idx="1"/>
          </p:nvPr>
        </p:nvSpPr>
        <p:spPr>
          <a:xfrm>
            <a:off x="1232588" y="3751038"/>
            <a:ext cx="6678900" cy="5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713225" y="1788375"/>
            <a:ext cx="3849000" cy="10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type="body" idx="1"/>
          </p:nvPr>
        </p:nvSpPr>
        <p:spPr>
          <a:xfrm>
            <a:off x="713225" y="3016875"/>
            <a:ext cx="38490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subTitle" idx="1"/>
          </p:nvPr>
        </p:nvSpPr>
        <p:spPr>
          <a:xfrm>
            <a:off x="713281" y="1666425"/>
            <a:ext cx="3756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1"/>
          <p:cNvSpPr txBox="1"/>
          <p:nvPr>
            <p:ph type="subTitle" idx="2"/>
          </p:nvPr>
        </p:nvSpPr>
        <p:spPr>
          <a:xfrm>
            <a:off x="713255" y="3513975"/>
            <a:ext cx="375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1"/>
          <p:cNvSpPr txBox="1"/>
          <p:nvPr>
            <p:ph type="subTitle" idx="3"/>
          </p:nvPr>
        </p:nvSpPr>
        <p:spPr>
          <a:xfrm>
            <a:off x="713299" y="2315328"/>
            <a:ext cx="37566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68" name="Google Shape;168;p31"/>
          <p:cNvSpPr txBox="1"/>
          <p:nvPr>
            <p:ph type="subTitle" idx="4"/>
          </p:nvPr>
        </p:nvSpPr>
        <p:spPr>
          <a:xfrm>
            <a:off x="713225" y="2983575"/>
            <a:ext cx="37566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69" name="Google Shape;169;p31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31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type="subTitle" idx="1"/>
          </p:nvPr>
        </p:nvSpPr>
        <p:spPr>
          <a:xfrm>
            <a:off x="713228" y="3889558"/>
            <a:ext cx="2614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2"/>
          <p:cNvSpPr txBox="1"/>
          <p:nvPr>
            <p:ph type="subTitle" idx="2"/>
          </p:nvPr>
        </p:nvSpPr>
        <p:spPr>
          <a:xfrm>
            <a:off x="713228" y="3395282"/>
            <a:ext cx="2614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75" name="Google Shape;175;p32"/>
          <p:cNvSpPr txBox="1"/>
          <p:nvPr>
            <p:ph type="subTitle" idx="3"/>
          </p:nvPr>
        </p:nvSpPr>
        <p:spPr>
          <a:xfrm>
            <a:off x="5816125" y="3889550"/>
            <a:ext cx="2614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2"/>
          <p:cNvSpPr txBox="1"/>
          <p:nvPr>
            <p:ph type="subTitle" idx="4"/>
          </p:nvPr>
        </p:nvSpPr>
        <p:spPr>
          <a:xfrm flipH="1">
            <a:off x="5816125" y="3395276"/>
            <a:ext cx="2614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177" name="Google Shape;177;p32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2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33"/>
          <p:cNvGrpSpPr/>
          <p:nvPr/>
        </p:nvGrpSpPr>
        <p:grpSpPr>
          <a:xfrm>
            <a:off x="-13200" y="4521975"/>
            <a:ext cx="9170400" cy="621523"/>
            <a:chOff x="-13200" y="4521975"/>
            <a:chExt cx="9170400" cy="621523"/>
          </a:xfrm>
        </p:grpSpPr>
        <p:sp>
          <p:nvSpPr>
            <p:cNvPr id="180" name="Google Shape;180;p33"/>
            <p:cNvSpPr/>
            <p:nvPr/>
          </p:nvSpPr>
          <p:spPr>
            <a:xfrm rot="10800000" flipH="1">
              <a:off x="-13200" y="4521975"/>
              <a:ext cx="91704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" name="Google Shape;181;p33"/>
            <p:cNvSpPr/>
            <p:nvPr/>
          </p:nvSpPr>
          <p:spPr>
            <a:xfrm>
              <a:off x="50" y="49118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2" name="Google Shape;182;p33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3" name="Google Shape;183;p33"/>
          <p:cNvSpPr txBox="1"/>
          <p:nvPr>
            <p:ph type="subTitle" idx="1"/>
          </p:nvPr>
        </p:nvSpPr>
        <p:spPr>
          <a:xfrm>
            <a:off x="713225" y="2298975"/>
            <a:ext cx="34056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1600" b="1">
                <a:latin typeface="Syncopate"/>
                <a:ea typeface="Syncopate"/>
                <a:cs typeface="Syncopate"/>
                <a:sym typeface="Syncopat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1600" b="1">
                <a:latin typeface="Syncopate"/>
                <a:ea typeface="Syncopate"/>
                <a:cs typeface="Syncopate"/>
                <a:sym typeface="Syncopat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1600" b="1">
                <a:latin typeface="Syncopate"/>
                <a:ea typeface="Syncopate"/>
                <a:cs typeface="Syncopate"/>
                <a:sym typeface="Syncopat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1600" b="1">
                <a:latin typeface="Syncopate"/>
                <a:ea typeface="Syncopate"/>
                <a:cs typeface="Syncopate"/>
                <a:sym typeface="Syncopat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1600" b="1">
                <a:latin typeface="Syncopate"/>
                <a:ea typeface="Syncopate"/>
                <a:cs typeface="Syncopate"/>
                <a:sym typeface="Syncopat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1600" b="1">
                <a:latin typeface="Syncopate"/>
                <a:ea typeface="Syncopate"/>
                <a:cs typeface="Syncopate"/>
                <a:sym typeface="Syncopat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1600" b="1">
                <a:latin typeface="Syncopate"/>
                <a:ea typeface="Syncopate"/>
                <a:cs typeface="Syncopate"/>
                <a:sym typeface="Syncopat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1600" b="1">
                <a:latin typeface="Syncopate"/>
                <a:ea typeface="Syncopate"/>
                <a:cs typeface="Syncopate"/>
                <a:sym typeface="Syncopate"/>
              </a:defRPr>
            </a:lvl9pPr>
          </a:lstStyle>
          <a:p/>
        </p:txBody>
      </p:sp>
      <p:sp>
        <p:nvSpPr>
          <p:cNvPr id="184" name="Google Shape;184;p33"/>
          <p:cNvSpPr txBox="1"/>
          <p:nvPr>
            <p:ph type="subTitle" idx="2"/>
          </p:nvPr>
        </p:nvSpPr>
        <p:spPr>
          <a:xfrm flipH="1">
            <a:off x="5025375" y="2298975"/>
            <a:ext cx="34053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1600" b="1">
                <a:latin typeface="Syncopate"/>
                <a:ea typeface="Syncopate"/>
                <a:cs typeface="Syncopate"/>
                <a:sym typeface="Syncopat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1600" b="1">
                <a:latin typeface="Syncopate"/>
                <a:ea typeface="Syncopate"/>
                <a:cs typeface="Syncopate"/>
                <a:sym typeface="Syncopat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1600" b="1">
                <a:latin typeface="Syncopate"/>
                <a:ea typeface="Syncopate"/>
                <a:cs typeface="Syncopate"/>
                <a:sym typeface="Syncopat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1600" b="1">
                <a:latin typeface="Syncopate"/>
                <a:ea typeface="Syncopate"/>
                <a:cs typeface="Syncopate"/>
                <a:sym typeface="Syncopat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1600" b="1">
                <a:latin typeface="Syncopate"/>
                <a:ea typeface="Syncopate"/>
                <a:cs typeface="Syncopate"/>
                <a:sym typeface="Syncopat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1600" b="1">
                <a:latin typeface="Syncopate"/>
                <a:ea typeface="Syncopate"/>
                <a:cs typeface="Syncopate"/>
                <a:sym typeface="Syncopat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1600" b="1">
                <a:latin typeface="Syncopate"/>
                <a:ea typeface="Syncopate"/>
                <a:cs typeface="Syncopate"/>
                <a:sym typeface="Syncopat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copate"/>
              <a:buNone/>
              <a:defRPr sz="1600" b="1">
                <a:latin typeface="Syncopate"/>
                <a:ea typeface="Syncopate"/>
                <a:cs typeface="Syncopate"/>
                <a:sym typeface="Syncopate"/>
              </a:defRPr>
            </a:lvl9pPr>
          </a:lstStyle>
          <a:p/>
        </p:txBody>
      </p:sp>
      <p:sp>
        <p:nvSpPr>
          <p:cNvPr id="185" name="Google Shape;185;p33"/>
          <p:cNvSpPr txBox="1"/>
          <p:nvPr>
            <p:ph type="body" idx="3"/>
          </p:nvPr>
        </p:nvSpPr>
        <p:spPr>
          <a:xfrm>
            <a:off x="713225" y="2998575"/>
            <a:ext cx="3405600" cy="13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9pPr>
          </a:lstStyle>
          <a:p/>
        </p:txBody>
      </p:sp>
      <p:sp>
        <p:nvSpPr>
          <p:cNvPr id="186" name="Google Shape;186;p33"/>
          <p:cNvSpPr txBox="1"/>
          <p:nvPr>
            <p:ph type="body" idx="4"/>
          </p:nvPr>
        </p:nvSpPr>
        <p:spPr>
          <a:xfrm>
            <a:off x="5025075" y="2998576"/>
            <a:ext cx="3405300" cy="13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15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" name="Google Shape;189;p34"/>
          <p:cNvSpPr txBox="1"/>
          <p:nvPr>
            <p:ph type="subTitle" idx="1"/>
          </p:nvPr>
        </p:nvSpPr>
        <p:spPr>
          <a:xfrm>
            <a:off x="713238" y="1888825"/>
            <a:ext cx="3510000" cy="20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4"/>
          <p:cNvSpPr txBox="1"/>
          <p:nvPr>
            <p:ph type="subTitle" idx="2"/>
          </p:nvPr>
        </p:nvSpPr>
        <p:spPr>
          <a:xfrm>
            <a:off x="4920763" y="1888804"/>
            <a:ext cx="3510000" cy="20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1" name="Google Shape;191;p34"/>
          <p:cNvGrpSpPr/>
          <p:nvPr/>
        </p:nvGrpSpPr>
        <p:grpSpPr>
          <a:xfrm>
            <a:off x="50" y="4704548"/>
            <a:ext cx="9144025" cy="438950"/>
            <a:chOff x="50" y="4704548"/>
            <a:chExt cx="9144025" cy="438950"/>
          </a:xfrm>
        </p:grpSpPr>
        <p:sp>
          <p:nvSpPr>
            <p:cNvPr id="192" name="Google Shape;192;p34"/>
            <p:cNvSpPr/>
            <p:nvPr/>
          </p:nvSpPr>
          <p:spPr>
            <a:xfrm>
              <a:off x="50" y="49118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34"/>
            <p:cNvSpPr/>
            <p:nvPr/>
          </p:nvSpPr>
          <p:spPr>
            <a:xfrm flipH="1">
              <a:off x="375" y="4704548"/>
              <a:ext cx="9143700" cy="54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" name="Google Shape;196;p35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7" name="Google Shape;197;p35"/>
          <p:cNvSpPr txBox="1"/>
          <p:nvPr>
            <p:ph type="body" idx="1"/>
          </p:nvPr>
        </p:nvSpPr>
        <p:spPr>
          <a:xfrm>
            <a:off x="713250" y="2638100"/>
            <a:ext cx="2054400" cy="14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9pPr>
          </a:lstStyle>
          <a:p/>
        </p:txBody>
      </p:sp>
      <p:sp>
        <p:nvSpPr>
          <p:cNvPr id="198" name="Google Shape;198;p35"/>
          <p:cNvSpPr txBox="1"/>
          <p:nvPr>
            <p:ph type="body" idx="2"/>
          </p:nvPr>
        </p:nvSpPr>
        <p:spPr>
          <a:xfrm>
            <a:off x="3544900" y="2638100"/>
            <a:ext cx="2054400" cy="14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9pPr>
          </a:lstStyle>
          <a:p/>
        </p:txBody>
      </p:sp>
      <p:sp>
        <p:nvSpPr>
          <p:cNvPr id="199" name="Google Shape;199;p35"/>
          <p:cNvSpPr txBox="1"/>
          <p:nvPr>
            <p:ph type="body" idx="3"/>
          </p:nvPr>
        </p:nvSpPr>
        <p:spPr>
          <a:xfrm>
            <a:off x="6376375" y="2638100"/>
            <a:ext cx="2054400" cy="14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/>
            </a:lvl9pPr>
          </a:lstStyle>
          <a:p/>
        </p:txBody>
      </p:sp>
      <p:sp>
        <p:nvSpPr>
          <p:cNvPr id="200" name="Google Shape;200;p35"/>
          <p:cNvSpPr txBox="1"/>
          <p:nvPr>
            <p:ph type="subTitle" idx="4"/>
          </p:nvPr>
        </p:nvSpPr>
        <p:spPr>
          <a:xfrm>
            <a:off x="713275" y="1869500"/>
            <a:ext cx="2054400" cy="7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01" name="Google Shape;201;p35"/>
          <p:cNvSpPr txBox="1"/>
          <p:nvPr>
            <p:ph type="subTitle" idx="5"/>
          </p:nvPr>
        </p:nvSpPr>
        <p:spPr>
          <a:xfrm>
            <a:off x="3544800" y="1869500"/>
            <a:ext cx="2054400" cy="7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02" name="Google Shape;202;p35"/>
          <p:cNvSpPr txBox="1"/>
          <p:nvPr>
            <p:ph type="subTitle" idx="6"/>
          </p:nvPr>
        </p:nvSpPr>
        <p:spPr>
          <a:xfrm>
            <a:off x="6376325" y="1869500"/>
            <a:ext cx="2054400" cy="7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type="subTitle" idx="1"/>
          </p:nvPr>
        </p:nvSpPr>
        <p:spPr>
          <a:xfrm>
            <a:off x="713621" y="1980950"/>
            <a:ext cx="4063200" cy="37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6"/>
          <p:cNvSpPr txBox="1"/>
          <p:nvPr>
            <p:ph type="subTitle" idx="2"/>
          </p:nvPr>
        </p:nvSpPr>
        <p:spPr>
          <a:xfrm>
            <a:off x="713621" y="2730325"/>
            <a:ext cx="4063200" cy="37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6"/>
          <p:cNvSpPr txBox="1"/>
          <p:nvPr>
            <p:ph type="subTitle" idx="3"/>
          </p:nvPr>
        </p:nvSpPr>
        <p:spPr>
          <a:xfrm>
            <a:off x="713621" y="3479700"/>
            <a:ext cx="4063200" cy="37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6"/>
          <p:cNvSpPr txBox="1"/>
          <p:nvPr>
            <p:ph type="subTitle" idx="4"/>
          </p:nvPr>
        </p:nvSpPr>
        <p:spPr>
          <a:xfrm>
            <a:off x="703401" y="4229075"/>
            <a:ext cx="4063200" cy="37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6"/>
          <p:cNvSpPr txBox="1"/>
          <p:nvPr>
            <p:ph type="subTitle" idx="5"/>
          </p:nvPr>
        </p:nvSpPr>
        <p:spPr>
          <a:xfrm>
            <a:off x="713621" y="1684400"/>
            <a:ext cx="4063200" cy="37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10" name="Google Shape;210;p36"/>
          <p:cNvSpPr txBox="1"/>
          <p:nvPr>
            <p:ph type="subTitle" idx="6"/>
          </p:nvPr>
        </p:nvSpPr>
        <p:spPr>
          <a:xfrm>
            <a:off x="713621" y="2433603"/>
            <a:ext cx="4063200" cy="37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11" name="Google Shape;211;p36"/>
          <p:cNvSpPr txBox="1"/>
          <p:nvPr>
            <p:ph type="subTitle" idx="7"/>
          </p:nvPr>
        </p:nvSpPr>
        <p:spPr>
          <a:xfrm>
            <a:off x="713621" y="3182806"/>
            <a:ext cx="4063200" cy="37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12" name="Google Shape;212;p36"/>
          <p:cNvSpPr txBox="1"/>
          <p:nvPr>
            <p:ph type="subTitle" idx="8"/>
          </p:nvPr>
        </p:nvSpPr>
        <p:spPr>
          <a:xfrm>
            <a:off x="703401" y="3932009"/>
            <a:ext cx="4063200" cy="37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13" name="Google Shape;213;p36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6" name="Google Shape;216;p37"/>
          <p:cNvSpPr txBox="1"/>
          <p:nvPr>
            <p:ph type="subTitle" idx="1"/>
          </p:nvPr>
        </p:nvSpPr>
        <p:spPr>
          <a:xfrm>
            <a:off x="713211" y="4079374"/>
            <a:ext cx="32376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7"/>
          <p:cNvSpPr txBox="1"/>
          <p:nvPr>
            <p:ph type="subTitle" idx="2"/>
          </p:nvPr>
        </p:nvSpPr>
        <p:spPr>
          <a:xfrm>
            <a:off x="5193040" y="1783373"/>
            <a:ext cx="32376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7"/>
          <p:cNvSpPr txBox="1"/>
          <p:nvPr>
            <p:ph type="subTitle" idx="3"/>
          </p:nvPr>
        </p:nvSpPr>
        <p:spPr>
          <a:xfrm>
            <a:off x="5193232" y="1345975"/>
            <a:ext cx="32376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19" name="Google Shape;219;p37"/>
          <p:cNvSpPr txBox="1"/>
          <p:nvPr>
            <p:ph type="subTitle" idx="4"/>
          </p:nvPr>
        </p:nvSpPr>
        <p:spPr>
          <a:xfrm>
            <a:off x="713249" y="3641963"/>
            <a:ext cx="32376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20" name="Google Shape;220;p37"/>
          <p:cNvSpPr txBox="1"/>
          <p:nvPr>
            <p:ph type="subTitle" idx="5"/>
          </p:nvPr>
        </p:nvSpPr>
        <p:spPr>
          <a:xfrm>
            <a:off x="713215" y="1783367"/>
            <a:ext cx="32376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7"/>
          <p:cNvSpPr txBox="1"/>
          <p:nvPr>
            <p:ph type="subTitle" idx="6"/>
          </p:nvPr>
        </p:nvSpPr>
        <p:spPr>
          <a:xfrm flipH="1">
            <a:off x="713348" y="1345975"/>
            <a:ext cx="32376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22" name="Google Shape;222;p37"/>
          <p:cNvSpPr txBox="1"/>
          <p:nvPr>
            <p:ph type="subTitle" idx="7"/>
          </p:nvPr>
        </p:nvSpPr>
        <p:spPr>
          <a:xfrm>
            <a:off x="5193039" y="4079374"/>
            <a:ext cx="32376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7"/>
          <p:cNvSpPr txBox="1"/>
          <p:nvPr>
            <p:ph type="subTitle" idx="8"/>
          </p:nvPr>
        </p:nvSpPr>
        <p:spPr>
          <a:xfrm>
            <a:off x="5193125" y="3641980"/>
            <a:ext cx="32376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24" name="Google Shape;224;p37"/>
          <p:cNvSpPr txBox="1"/>
          <p:nvPr>
            <p:ph type="subTitle" idx="9"/>
          </p:nvPr>
        </p:nvSpPr>
        <p:spPr>
          <a:xfrm>
            <a:off x="713315" y="2931371"/>
            <a:ext cx="32376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7"/>
          <p:cNvSpPr txBox="1"/>
          <p:nvPr>
            <p:ph type="subTitle" idx="13"/>
          </p:nvPr>
        </p:nvSpPr>
        <p:spPr>
          <a:xfrm>
            <a:off x="713225" y="2494002"/>
            <a:ext cx="32376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26" name="Google Shape;226;p37"/>
          <p:cNvSpPr txBox="1"/>
          <p:nvPr>
            <p:ph type="subTitle" idx="14"/>
          </p:nvPr>
        </p:nvSpPr>
        <p:spPr>
          <a:xfrm>
            <a:off x="5193140" y="2931399"/>
            <a:ext cx="32376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7"/>
          <p:cNvSpPr txBox="1"/>
          <p:nvPr>
            <p:ph type="subTitle" idx="15"/>
          </p:nvPr>
        </p:nvSpPr>
        <p:spPr>
          <a:xfrm>
            <a:off x="5193075" y="2494008"/>
            <a:ext cx="32376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28" name="Google Shape;228;p37"/>
          <p:cNvSpPr txBox="1"/>
          <p:nvPr>
            <p:ph type="title"/>
          </p:nvPr>
        </p:nvSpPr>
        <p:spPr>
          <a:xfrm>
            <a:off x="4572000" y="539500"/>
            <a:ext cx="38586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eight columns">
  <p:cSld name="CUSTOM_14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subTitle" idx="1"/>
          </p:nvPr>
        </p:nvSpPr>
        <p:spPr>
          <a:xfrm>
            <a:off x="713362" y="1321075"/>
            <a:ext cx="37020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31" name="Google Shape;231;p38"/>
          <p:cNvSpPr txBox="1"/>
          <p:nvPr>
            <p:ph type="subTitle" idx="2"/>
          </p:nvPr>
        </p:nvSpPr>
        <p:spPr>
          <a:xfrm flipH="1">
            <a:off x="713472" y="1585700"/>
            <a:ext cx="37020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8"/>
          <p:cNvSpPr txBox="1"/>
          <p:nvPr>
            <p:ph type="subTitle" idx="3"/>
          </p:nvPr>
        </p:nvSpPr>
        <p:spPr>
          <a:xfrm>
            <a:off x="713362" y="2162010"/>
            <a:ext cx="37020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33" name="Google Shape;233;p38"/>
          <p:cNvSpPr txBox="1"/>
          <p:nvPr>
            <p:ph type="subTitle" idx="4"/>
          </p:nvPr>
        </p:nvSpPr>
        <p:spPr>
          <a:xfrm flipH="1">
            <a:off x="713396" y="2426624"/>
            <a:ext cx="37020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8"/>
          <p:cNvSpPr txBox="1"/>
          <p:nvPr>
            <p:ph type="subTitle" idx="5"/>
          </p:nvPr>
        </p:nvSpPr>
        <p:spPr>
          <a:xfrm>
            <a:off x="713362" y="3002920"/>
            <a:ext cx="37020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35" name="Google Shape;235;p38"/>
          <p:cNvSpPr txBox="1"/>
          <p:nvPr>
            <p:ph type="subTitle" idx="6"/>
          </p:nvPr>
        </p:nvSpPr>
        <p:spPr>
          <a:xfrm flipH="1">
            <a:off x="713217" y="3267560"/>
            <a:ext cx="37020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38"/>
          <p:cNvSpPr txBox="1"/>
          <p:nvPr>
            <p:ph type="subTitle" idx="7"/>
          </p:nvPr>
        </p:nvSpPr>
        <p:spPr>
          <a:xfrm>
            <a:off x="714040" y="3843854"/>
            <a:ext cx="37002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37" name="Google Shape;237;p38"/>
          <p:cNvSpPr txBox="1"/>
          <p:nvPr>
            <p:ph type="subTitle" idx="8"/>
          </p:nvPr>
        </p:nvSpPr>
        <p:spPr>
          <a:xfrm flipH="1">
            <a:off x="714186" y="4108476"/>
            <a:ext cx="37020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38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" name="Google Shape;239;p38"/>
          <p:cNvSpPr txBox="1"/>
          <p:nvPr>
            <p:ph type="subTitle" idx="9"/>
          </p:nvPr>
        </p:nvSpPr>
        <p:spPr>
          <a:xfrm>
            <a:off x="4729983" y="1321075"/>
            <a:ext cx="37008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type="subTitle" idx="13"/>
          </p:nvPr>
        </p:nvSpPr>
        <p:spPr>
          <a:xfrm flipH="1">
            <a:off x="4729703" y="1585700"/>
            <a:ext cx="37008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8"/>
          <p:cNvSpPr txBox="1"/>
          <p:nvPr>
            <p:ph type="subTitle" idx="14"/>
          </p:nvPr>
        </p:nvSpPr>
        <p:spPr>
          <a:xfrm>
            <a:off x="4729983" y="2162000"/>
            <a:ext cx="37008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42" name="Google Shape;242;p38"/>
          <p:cNvSpPr txBox="1"/>
          <p:nvPr>
            <p:ph type="subTitle" idx="15"/>
          </p:nvPr>
        </p:nvSpPr>
        <p:spPr>
          <a:xfrm flipH="1">
            <a:off x="4729703" y="2426625"/>
            <a:ext cx="37008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38"/>
          <p:cNvSpPr txBox="1"/>
          <p:nvPr>
            <p:ph type="subTitle" idx="16"/>
          </p:nvPr>
        </p:nvSpPr>
        <p:spPr>
          <a:xfrm>
            <a:off x="4729983" y="3002925"/>
            <a:ext cx="37008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44" name="Google Shape;244;p38"/>
          <p:cNvSpPr txBox="1"/>
          <p:nvPr>
            <p:ph type="subTitle" idx="17"/>
          </p:nvPr>
        </p:nvSpPr>
        <p:spPr>
          <a:xfrm flipH="1">
            <a:off x="4729703" y="3267550"/>
            <a:ext cx="37008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8"/>
          <p:cNvSpPr txBox="1"/>
          <p:nvPr>
            <p:ph type="subTitle" idx="18"/>
          </p:nvPr>
        </p:nvSpPr>
        <p:spPr>
          <a:xfrm>
            <a:off x="4729163" y="3843850"/>
            <a:ext cx="37008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246" name="Google Shape;246;p38"/>
          <p:cNvSpPr txBox="1"/>
          <p:nvPr>
            <p:ph type="subTitle" idx="19"/>
          </p:nvPr>
        </p:nvSpPr>
        <p:spPr>
          <a:xfrm flipH="1">
            <a:off x="4729039" y="4108475"/>
            <a:ext cx="37008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8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39"/>
          <p:cNvGrpSpPr/>
          <p:nvPr/>
        </p:nvGrpSpPr>
        <p:grpSpPr>
          <a:xfrm>
            <a:off x="50" y="1"/>
            <a:ext cx="9143700" cy="5143497"/>
            <a:chOff x="50" y="1"/>
            <a:chExt cx="9143700" cy="5143497"/>
          </a:xfrm>
        </p:grpSpPr>
        <p:grpSp>
          <p:nvGrpSpPr>
            <p:cNvPr id="250" name="Google Shape;250;p39"/>
            <p:cNvGrpSpPr/>
            <p:nvPr/>
          </p:nvGrpSpPr>
          <p:grpSpPr>
            <a:xfrm rot="10800000" flipH="1">
              <a:off x="50" y="1"/>
              <a:ext cx="9143700" cy="2070897"/>
              <a:chOff x="50" y="1"/>
              <a:chExt cx="9143700" cy="2070897"/>
            </a:xfrm>
          </p:grpSpPr>
          <p:sp>
            <p:nvSpPr>
              <p:cNvPr id="251" name="Google Shape;251;p39"/>
              <p:cNvSpPr/>
              <p:nvPr/>
            </p:nvSpPr>
            <p:spPr>
              <a:xfrm>
                <a:off x="50" y="1839298"/>
                <a:ext cx="9143700" cy="231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" name="Google Shape;252;p39"/>
              <p:cNvSpPr/>
              <p:nvPr/>
            </p:nvSpPr>
            <p:spPr>
              <a:xfrm>
                <a:off x="50" y="1"/>
                <a:ext cx="9143700" cy="534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" name="Google Shape;253;p39"/>
              <p:cNvSpPr/>
              <p:nvPr/>
            </p:nvSpPr>
            <p:spPr>
              <a:xfrm>
                <a:off x="50" y="1455298"/>
                <a:ext cx="9143700" cy="231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" name="Google Shape;254;p39"/>
              <p:cNvSpPr/>
              <p:nvPr/>
            </p:nvSpPr>
            <p:spPr>
              <a:xfrm>
                <a:off x="50" y="1071298"/>
                <a:ext cx="9143700" cy="231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" name="Google Shape;255;p39"/>
              <p:cNvSpPr/>
              <p:nvPr/>
            </p:nvSpPr>
            <p:spPr>
              <a:xfrm>
                <a:off x="50" y="687298"/>
                <a:ext cx="9143700" cy="231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56" name="Google Shape;256;p39"/>
            <p:cNvSpPr/>
            <p:nvPr/>
          </p:nvSpPr>
          <p:spPr>
            <a:xfrm>
              <a:off x="50" y="49118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57" name="Google Shape;257;p39"/>
          <p:cNvSpPr txBox="1"/>
          <p:nvPr>
            <p:ph type="ctrTitle"/>
          </p:nvPr>
        </p:nvSpPr>
        <p:spPr>
          <a:xfrm>
            <a:off x="713350" y="2215950"/>
            <a:ext cx="3858600" cy="9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8" name="Google Shape;258;p39"/>
          <p:cNvSpPr txBox="1"/>
          <p:nvPr>
            <p:ph type="subTitle" idx="1"/>
          </p:nvPr>
        </p:nvSpPr>
        <p:spPr>
          <a:xfrm>
            <a:off x="713225" y="3174600"/>
            <a:ext cx="3858600" cy="14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9" name="Google Shape;259;p39"/>
          <p:cNvSpPr txBox="1"/>
          <p:nvPr/>
        </p:nvSpPr>
        <p:spPr>
          <a:xfrm>
            <a:off x="4572000" y="3851775"/>
            <a:ext cx="38586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rPr>
              <a:t>CREDITS:</a:t>
            </a:r>
            <a:r>
              <a:rPr lang="en-GB" sz="1100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rPr>
              <a:t> This presentation template was created by </a:t>
            </a:r>
            <a:r>
              <a:rPr lang="en-GB" sz="1100" b="1">
                <a:solidFill>
                  <a:schemeClr val="dk1"/>
                </a:solidFill>
                <a:uFill>
                  <a:noFill/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  <a:hlinkClick r:id="rId2"/>
              </a:rPr>
              <a:t>Slidesgo</a:t>
            </a:r>
            <a:r>
              <a:rPr lang="en-GB" sz="1100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rPr>
              <a:t>, and includes icons by </a:t>
            </a:r>
            <a:r>
              <a:rPr lang="en-GB" sz="1100" b="1">
                <a:solidFill>
                  <a:schemeClr val="dk1"/>
                </a:solidFill>
                <a:uFill>
                  <a:noFill/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  <a:hlinkClick r:id="rId3"/>
              </a:rPr>
              <a:t>Flaticon</a:t>
            </a:r>
            <a:r>
              <a:rPr lang="en-GB" sz="1100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rPr>
              <a:t>, and infographics &amp; images by </a:t>
            </a:r>
            <a:r>
              <a:rPr lang="en-GB" sz="1100" b="1">
                <a:solidFill>
                  <a:schemeClr val="dk1"/>
                </a:solidFill>
                <a:uFill>
                  <a:noFill/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  <a:hlinkClick r:id="rId4"/>
              </a:rPr>
              <a:t>Freepik</a:t>
            </a:r>
            <a:endParaRPr sz="1100" b="1">
              <a:solidFill>
                <a:schemeClr val="dk1"/>
              </a:solidFill>
              <a:latin typeface="Roboto Condensed" panose="02000000000000000000"/>
              <a:ea typeface="Roboto Condensed" panose="02000000000000000000"/>
              <a:cs typeface="Roboto Condensed" panose="02000000000000000000"/>
              <a:sym typeface="Roboto Condensed" panose="02000000000000000000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0"/>
          <p:cNvGrpSpPr/>
          <p:nvPr/>
        </p:nvGrpSpPr>
        <p:grpSpPr>
          <a:xfrm>
            <a:off x="150" y="1"/>
            <a:ext cx="9143700" cy="5143497"/>
            <a:chOff x="150" y="1"/>
            <a:chExt cx="9143700" cy="5143497"/>
          </a:xfrm>
        </p:grpSpPr>
        <p:grpSp>
          <p:nvGrpSpPr>
            <p:cNvPr id="262" name="Google Shape;262;p40"/>
            <p:cNvGrpSpPr/>
            <p:nvPr/>
          </p:nvGrpSpPr>
          <p:grpSpPr>
            <a:xfrm rot="10800000" flipH="1">
              <a:off x="150" y="3072601"/>
              <a:ext cx="9143700" cy="2070897"/>
              <a:chOff x="50" y="1"/>
              <a:chExt cx="9143700" cy="2070897"/>
            </a:xfrm>
          </p:grpSpPr>
          <p:sp>
            <p:nvSpPr>
              <p:cNvPr id="263" name="Google Shape;263;p40"/>
              <p:cNvSpPr/>
              <p:nvPr/>
            </p:nvSpPr>
            <p:spPr>
              <a:xfrm>
                <a:off x="50" y="1839298"/>
                <a:ext cx="9143700" cy="231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" name="Google Shape;264;p40"/>
              <p:cNvSpPr/>
              <p:nvPr/>
            </p:nvSpPr>
            <p:spPr>
              <a:xfrm>
                <a:off x="50" y="1"/>
                <a:ext cx="9143700" cy="534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" name="Google Shape;265;p40"/>
              <p:cNvSpPr/>
              <p:nvPr/>
            </p:nvSpPr>
            <p:spPr>
              <a:xfrm>
                <a:off x="50" y="1455298"/>
                <a:ext cx="9143700" cy="231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" name="Google Shape;266;p40"/>
              <p:cNvSpPr/>
              <p:nvPr/>
            </p:nvSpPr>
            <p:spPr>
              <a:xfrm>
                <a:off x="50" y="1071298"/>
                <a:ext cx="9143700" cy="231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" name="Google Shape;267;p40"/>
              <p:cNvSpPr/>
              <p:nvPr/>
            </p:nvSpPr>
            <p:spPr>
              <a:xfrm>
                <a:off x="50" y="687298"/>
                <a:ext cx="9143700" cy="231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68" name="Google Shape;268;p40"/>
            <p:cNvSpPr/>
            <p:nvPr/>
          </p:nvSpPr>
          <p:spPr>
            <a:xfrm rot="10800000" flipH="1">
              <a:off x="150" y="1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713213" y="1644425"/>
            <a:ext cx="37104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subTitle" idx="1"/>
          </p:nvPr>
        </p:nvSpPr>
        <p:spPr>
          <a:xfrm>
            <a:off x="713163" y="3168775"/>
            <a:ext cx="37104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subTitle" idx="2"/>
          </p:nvPr>
        </p:nvSpPr>
        <p:spPr>
          <a:xfrm>
            <a:off x="4720438" y="3168796"/>
            <a:ext cx="37104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type="title" idx="3"/>
          </p:nvPr>
        </p:nvSpPr>
        <p:spPr>
          <a:xfrm>
            <a:off x="4720438" y="1644425"/>
            <a:ext cx="3710400" cy="102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41"/>
          <p:cNvGrpSpPr/>
          <p:nvPr/>
        </p:nvGrpSpPr>
        <p:grpSpPr>
          <a:xfrm>
            <a:off x="50" y="1"/>
            <a:ext cx="9143800" cy="5143497"/>
            <a:chOff x="50" y="1"/>
            <a:chExt cx="9143800" cy="5143497"/>
          </a:xfrm>
        </p:grpSpPr>
        <p:sp>
          <p:nvSpPr>
            <p:cNvPr id="271" name="Google Shape;271;p41"/>
            <p:cNvSpPr/>
            <p:nvPr/>
          </p:nvSpPr>
          <p:spPr>
            <a:xfrm>
              <a:off x="150" y="18392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41"/>
            <p:cNvSpPr/>
            <p:nvPr/>
          </p:nvSpPr>
          <p:spPr>
            <a:xfrm>
              <a:off x="150" y="1"/>
              <a:ext cx="9143700" cy="534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273;p41"/>
            <p:cNvSpPr/>
            <p:nvPr/>
          </p:nvSpPr>
          <p:spPr>
            <a:xfrm>
              <a:off x="150" y="14552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274;p41"/>
            <p:cNvSpPr/>
            <p:nvPr/>
          </p:nvSpPr>
          <p:spPr>
            <a:xfrm>
              <a:off x="150" y="10712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" name="Google Shape;275;p41"/>
            <p:cNvSpPr/>
            <p:nvPr/>
          </p:nvSpPr>
          <p:spPr>
            <a:xfrm>
              <a:off x="150" y="6872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" name="Google Shape;276;p41"/>
            <p:cNvSpPr/>
            <p:nvPr/>
          </p:nvSpPr>
          <p:spPr>
            <a:xfrm>
              <a:off x="50" y="49118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6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7"/>
          <p:cNvGrpSpPr/>
          <p:nvPr/>
        </p:nvGrpSpPr>
        <p:grpSpPr>
          <a:xfrm>
            <a:off x="50" y="-2"/>
            <a:ext cx="9143700" cy="5143500"/>
            <a:chOff x="50" y="-2"/>
            <a:chExt cx="9143700" cy="5143500"/>
          </a:xfrm>
        </p:grpSpPr>
        <p:sp>
          <p:nvSpPr>
            <p:cNvPr id="39" name="Google Shape;39;p7"/>
            <p:cNvSpPr/>
            <p:nvPr/>
          </p:nvSpPr>
          <p:spPr>
            <a:xfrm>
              <a:off x="50" y="4911898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40;p7"/>
            <p:cNvSpPr/>
            <p:nvPr/>
          </p:nvSpPr>
          <p:spPr>
            <a:xfrm>
              <a:off x="50" y="-2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1" name="Google Shape;41;p7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type="body" idx="1"/>
          </p:nvPr>
        </p:nvSpPr>
        <p:spPr>
          <a:xfrm>
            <a:off x="713225" y="1716225"/>
            <a:ext cx="4319700" cy="22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■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mp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rot="10800000">
            <a:off x="200" y="4439973"/>
            <a:ext cx="9143700" cy="272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" name="Google Shape;45;p8"/>
          <p:cNvSpPr/>
          <p:nvPr/>
        </p:nvSpPr>
        <p:spPr>
          <a:xfrm rot="10800000">
            <a:off x="200" y="4870798"/>
            <a:ext cx="9143700" cy="272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" name="Google Shape;46;p8"/>
          <p:cNvSpPr/>
          <p:nvPr/>
        </p:nvSpPr>
        <p:spPr>
          <a:xfrm rot="10800000">
            <a:off x="200" y="-2"/>
            <a:ext cx="9143700" cy="272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Google Shape;47;p8"/>
          <p:cNvSpPr txBox="1"/>
          <p:nvPr>
            <p:ph type="title"/>
          </p:nvPr>
        </p:nvSpPr>
        <p:spPr>
          <a:xfrm>
            <a:off x="1815525" y="1303375"/>
            <a:ext cx="5513100" cy="24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1882350" y="965525"/>
            <a:ext cx="5379300" cy="79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type="subTitle" idx="1"/>
          </p:nvPr>
        </p:nvSpPr>
        <p:spPr>
          <a:xfrm>
            <a:off x="1882350" y="1843425"/>
            <a:ext cx="5379300" cy="12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51" name="Google Shape;51;p9"/>
          <p:cNvGrpSpPr/>
          <p:nvPr/>
        </p:nvGrpSpPr>
        <p:grpSpPr>
          <a:xfrm>
            <a:off x="50" y="4224601"/>
            <a:ext cx="9143700" cy="918897"/>
            <a:chOff x="50" y="4224601"/>
            <a:chExt cx="9143700" cy="918897"/>
          </a:xfrm>
        </p:grpSpPr>
        <p:sp>
          <p:nvSpPr>
            <p:cNvPr id="52" name="Google Shape;52;p9"/>
            <p:cNvSpPr/>
            <p:nvPr/>
          </p:nvSpPr>
          <p:spPr>
            <a:xfrm rot="10800000" flipH="1">
              <a:off x="50" y="4608598"/>
              <a:ext cx="9143700" cy="534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53;p9"/>
            <p:cNvSpPr/>
            <p:nvPr/>
          </p:nvSpPr>
          <p:spPr>
            <a:xfrm rot="10800000" flipH="1">
              <a:off x="50" y="4224601"/>
              <a:ext cx="9143700" cy="23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body" idx="1"/>
          </p:nvPr>
        </p:nvSpPr>
        <p:spPr>
          <a:xfrm>
            <a:off x="1417500" y="3459725"/>
            <a:ext cx="6309000" cy="12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1" Type="http://schemas.openxmlformats.org/officeDocument/2006/relationships/theme" Target="../theme/theme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Char char="●"/>
              <a:defRPr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Char char="○"/>
              <a:defRPr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Char char="■"/>
              <a:defRPr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Char char="●"/>
              <a:defRPr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Char char="○"/>
              <a:defRPr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Char char="■"/>
              <a:defRPr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Char char="●"/>
              <a:defRPr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Char char="○"/>
              <a:defRPr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Char char="■"/>
              <a:defRPr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.GIF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.GIF"/><Relationship Id="rId1" Type="http://schemas.openxmlformats.org/officeDocument/2006/relationships/image" Target="../media/image9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34.xml"/><Relationship Id="rId2" Type="http://schemas.openxmlformats.org/officeDocument/2006/relationships/image" Target="../media/image12.GIF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8.xml"/><Relationship Id="rId1" Type="http://schemas.openxmlformats.org/officeDocument/2006/relationships/hyperlink" Target="https://github.com/Manthee1/Wave-Function-Collapse-Articl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8" name="Google Shape;288;p45"/>
          <p:cNvCxnSpPr/>
          <p:nvPr/>
        </p:nvCxnSpPr>
        <p:spPr>
          <a:xfrm>
            <a:off x="-18865" y="4299800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" name="Google Shape;289;p45"/>
          <p:cNvSpPr txBox="1"/>
          <p:nvPr>
            <p:ph type="ctrTitle"/>
          </p:nvPr>
        </p:nvSpPr>
        <p:spPr>
          <a:xfrm>
            <a:off x="713250" y="2711500"/>
            <a:ext cx="7717500" cy="11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Wave Function Collapse Algorithm</a:t>
            </a:r>
            <a:endParaRPr lang="en-GB"/>
          </a:p>
        </p:txBody>
      </p:sp>
      <p:sp>
        <p:nvSpPr>
          <p:cNvPr id="4" name="Text Box 3"/>
          <p:cNvSpPr txBox="1"/>
          <p:nvPr/>
        </p:nvSpPr>
        <p:spPr>
          <a:xfrm>
            <a:off x="2427605" y="2427605"/>
            <a:ext cx="42887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/>
              <a:t>Procedural Game Content Generation Using the</a:t>
            </a:r>
            <a:endParaRPr lang="en-US"/>
          </a:p>
        </p:txBody>
      </p:sp>
      <p:sp>
        <p:nvSpPr>
          <p:cNvPr id="1" name="Text Box 0"/>
          <p:cNvSpPr txBox="1"/>
          <p:nvPr/>
        </p:nvSpPr>
        <p:spPr>
          <a:xfrm>
            <a:off x="4006850" y="4515485"/>
            <a:ext cx="11315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Martin Dinja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ROAD</a:t>
            </a:r>
            <a:endParaRPr lang="en-US" altLang="en-GB"/>
          </a:p>
        </p:txBody>
      </p:sp>
      <p:cxnSp>
        <p:nvCxnSpPr>
          <p:cNvPr id="403" name="Google Shape;403;p54"/>
          <p:cNvCxnSpPr/>
          <p:nvPr/>
        </p:nvCxnSpPr>
        <p:spPr>
          <a:xfrm>
            <a:off x="-19500" y="1152025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Picture 9" descr="road_til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040" y="2988945"/>
            <a:ext cx="3654425" cy="61023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1403985" y="1544955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>
                <a:latin typeface="Roboto Condensed" panose="02000000000000000000" charset="0"/>
                <a:cs typeface="Roboto Condensed" panose="02000000000000000000" charset="0"/>
              </a:rPr>
              <a:t>Input:</a:t>
            </a:r>
            <a:endParaRPr lang="en-US">
              <a:latin typeface="Roboto Condensed" panose="02000000000000000000" charset="0"/>
              <a:cs typeface="Roboto Condensed" panose="02000000000000000000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5244465" y="1491615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>
                <a:latin typeface="Roboto Condensed" panose="02000000000000000000" charset="0"/>
                <a:cs typeface="Roboto Condensed" panose="02000000000000000000" charset="0"/>
              </a:rPr>
              <a:t>Output:</a:t>
            </a:r>
            <a:endParaRPr lang="en-US">
              <a:latin typeface="Roboto Condensed" panose="02000000000000000000" charset="0"/>
              <a:cs typeface="Roboto Condensed" panose="02000000000000000000" charset="0"/>
            </a:endParaRPr>
          </a:p>
        </p:txBody>
      </p:sp>
      <p:pic>
        <p:nvPicPr>
          <p:cNvPr id="24" name="Picture 23" descr="screencap-1-2022-11-26_18.29.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45" y="1851660"/>
            <a:ext cx="2875915" cy="28854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CIRCUIT BOARD</a:t>
            </a:r>
            <a:endParaRPr lang="en-US" altLang="en-GB"/>
          </a:p>
        </p:txBody>
      </p:sp>
      <p:cxnSp>
        <p:nvCxnSpPr>
          <p:cNvPr id="403" name="Google Shape;403;p54"/>
          <p:cNvCxnSpPr/>
          <p:nvPr/>
        </p:nvCxnSpPr>
        <p:spPr>
          <a:xfrm>
            <a:off x="-19500" y="1152025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 descr="screencap-1-2022-11-26_18.40.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210" y="1419225"/>
            <a:ext cx="2989580" cy="2998470"/>
          </a:xfrm>
          <a:prstGeom prst="rect">
            <a:avLst/>
          </a:prstGeom>
        </p:spPr>
      </p:pic>
      <p:pic>
        <p:nvPicPr>
          <p:cNvPr id="2" name="Picture 1" descr="screencap-1-2022-11-26_18.43.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435" y="1432560"/>
            <a:ext cx="2985135" cy="298513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980565" y="4443730"/>
            <a:ext cx="6115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Roboto Condensed" panose="02000000000000000000" charset="0"/>
                <a:cs typeface="Roboto Condensed" panose="02000000000000000000" charset="0"/>
              </a:rPr>
              <a:t>30x30</a:t>
            </a:r>
            <a:endParaRPr lang="en-US">
              <a:latin typeface="Roboto Condensed" panose="02000000000000000000" charset="0"/>
              <a:cs typeface="Roboto Condensed" panose="02000000000000000000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191250" y="4443730"/>
            <a:ext cx="6115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Roboto Condensed" panose="02000000000000000000" charset="0"/>
                <a:cs typeface="Roboto Condensed" panose="02000000000000000000" charset="0"/>
              </a:rPr>
              <a:t>50x50</a:t>
            </a:r>
            <a:endParaRPr lang="en-US">
              <a:latin typeface="Roboto Condensed" panose="02000000000000000000" charset="0"/>
              <a:cs typeface="Roboto Condensed" panose="02000000000000000000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55"/>
          <p:cNvGrpSpPr/>
          <p:nvPr/>
        </p:nvGrpSpPr>
        <p:grpSpPr>
          <a:xfrm flipH="1">
            <a:off x="0" y="1403775"/>
            <a:ext cx="9144125" cy="855300"/>
            <a:chOff x="0" y="1403775"/>
            <a:chExt cx="9144125" cy="855300"/>
          </a:xfrm>
        </p:grpSpPr>
        <p:sp>
          <p:nvSpPr>
            <p:cNvPr id="409" name="Google Shape;409;p55"/>
            <p:cNvSpPr/>
            <p:nvPr/>
          </p:nvSpPr>
          <p:spPr>
            <a:xfrm>
              <a:off x="0" y="1403775"/>
              <a:ext cx="713400" cy="855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55"/>
            <p:cNvSpPr/>
            <p:nvPr/>
          </p:nvSpPr>
          <p:spPr>
            <a:xfrm>
              <a:off x="2626325" y="1403775"/>
              <a:ext cx="6517800" cy="8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411" name="Google Shape;411;p55"/>
          <p:cNvCxnSpPr/>
          <p:nvPr/>
        </p:nvCxnSpPr>
        <p:spPr>
          <a:xfrm>
            <a:off x="-19500" y="3837900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55"/>
          <p:cNvSpPr txBox="1"/>
          <p:nvPr>
            <p:ph type="title"/>
          </p:nvPr>
        </p:nvSpPr>
        <p:spPr>
          <a:xfrm flipH="1">
            <a:off x="3051300" y="2998800"/>
            <a:ext cx="5379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MODIFICATIONS</a:t>
            </a:r>
            <a:endParaRPr lang="en-US" altLang="en-GB"/>
          </a:p>
        </p:txBody>
      </p:sp>
      <p:sp>
        <p:nvSpPr>
          <p:cNvPr id="413" name="Google Shape;413;p55"/>
          <p:cNvSpPr txBox="1"/>
          <p:nvPr>
            <p:ph type="title" idx="2"/>
          </p:nvPr>
        </p:nvSpPr>
        <p:spPr>
          <a:xfrm flipH="1">
            <a:off x="6517800" y="1320075"/>
            <a:ext cx="1913100" cy="10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4</a:t>
            </a:r>
            <a:endParaRPr lang="en-US" altLang="en-GB"/>
          </a:p>
        </p:txBody>
      </p:sp>
      <p:sp>
        <p:nvSpPr>
          <p:cNvPr id="414" name="Google Shape;414;p55"/>
          <p:cNvSpPr txBox="1"/>
          <p:nvPr>
            <p:ph type="subTitle" idx="1"/>
          </p:nvPr>
        </p:nvSpPr>
        <p:spPr>
          <a:xfrm flipH="1">
            <a:off x="3051450" y="3837888"/>
            <a:ext cx="5379300" cy="5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/>
              <a:t>or Improvments</a:t>
            </a:r>
            <a:endParaRPr lang="en-US" alt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0"/>
          <p:cNvSpPr txBox="1"/>
          <p:nvPr>
            <p:ph type="title"/>
          </p:nvPr>
        </p:nvSpPr>
        <p:spPr>
          <a:xfrm>
            <a:off x="467995" y="538865"/>
            <a:ext cx="38586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MODIFICATIONS</a:t>
            </a:r>
            <a:endParaRPr lang="en-US" altLang="en-GB"/>
          </a:p>
        </p:txBody>
      </p:sp>
      <p:sp>
        <p:nvSpPr>
          <p:cNvPr id="508" name="Google Shape;508;p60"/>
          <p:cNvSpPr txBox="1"/>
          <p:nvPr>
            <p:ph type="subTitle" idx="1"/>
          </p:nvPr>
        </p:nvSpPr>
        <p:spPr>
          <a:xfrm>
            <a:off x="5220441" y="2303914"/>
            <a:ext cx="32376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???</a:t>
            </a:r>
            <a:endParaRPr lang="en-US" altLang="en-GB"/>
          </a:p>
        </p:txBody>
      </p:sp>
      <p:sp>
        <p:nvSpPr>
          <p:cNvPr id="509" name="Google Shape;509;p60"/>
          <p:cNvSpPr txBox="1"/>
          <p:nvPr>
            <p:ph type="subTitle" idx="2"/>
          </p:nvPr>
        </p:nvSpPr>
        <p:spPr>
          <a:xfrm>
            <a:off x="5072390" y="3514383"/>
            <a:ext cx="32376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</a:t>
            </a:r>
            <a:r>
              <a:rPr lang="en-GB"/>
              <a:t>ore constraints making the output seem more Human-Design</a:t>
            </a:r>
            <a:r>
              <a:rPr lang="en-US" altLang="en-GB"/>
              <a:t>ed</a:t>
            </a:r>
            <a:endParaRPr lang="en-US" altLang="en-GB"/>
          </a:p>
        </p:txBody>
      </p:sp>
      <p:sp>
        <p:nvSpPr>
          <p:cNvPr id="510" name="Google Shape;510;p60"/>
          <p:cNvSpPr txBox="1"/>
          <p:nvPr>
            <p:ph type="subTitle" idx="3"/>
          </p:nvPr>
        </p:nvSpPr>
        <p:spPr>
          <a:xfrm>
            <a:off x="4932247" y="3075715"/>
            <a:ext cx="32376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IMPROVE CONTROL</a:t>
            </a:r>
            <a:endParaRPr lang="en-US" altLang="en-GB"/>
          </a:p>
        </p:txBody>
      </p:sp>
      <p:sp>
        <p:nvSpPr>
          <p:cNvPr id="511" name="Google Shape;511;p60"/>
          <p:cNvSpPr txBox="1"/>
          <p:nvPr>
            <p:ph type="subTitle" idx="4"/>
          </p:nvPr>
        </p:nvSpPr>
        <p:spPr>
          <a:xfrm>
            <a:off x="5147945" y="1562735"/>
            <a:ext cx="3162300" cy="796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AUGMENT WITH GROWING GRID</a:t>
            </a:r>
            <a:endParaRPr lang="en-US" altLang="en-GB"/>
          </a:p>
        </p:txBody>
      </p:sp>
      <p:sp>
        <p:nvSpPr>
          <p:cNvPr id="513" name="Google Shape;513;p60"/>
          <p:cNvSpPr txBox="1"/>
          <p:nvPr>
            <p:ph type="subTitle" idx="6"/>
          </p:nvPr>
        </p:nvSpPr>
        <p:spPr>
          <a:xfrm flipH="1">
            <a:off x="713348" y="1562510"/>
            <a:ext cx="32376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WEIGHTED COLLAPSE</a:t>
            </a:r>
            <a:endParaRPr lang="en-US" altLang="en-GB"/>
          </a:p>
        </p:txBody>
      </p:sp>
      <p:sp>
        <p:nvSpPr>
          <p:cNvPr id="517" name="Google Shape;517;p60"/>
          <p:cNvSpPr txBox="1"/>
          <p:nvPr>
            <p:ph type="subTitle" idx="13"/>
          </p:nvPr>
        </p:nvSpPr>
        <p:spPr>
          <a:xfrm>
            <a:off x="713225" y="3076297"/>
            <a:ext cx="32376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GENETIC SEARCH</a:t>
            </a:r>
            <a:endParaRPr lang="en-US" altLang="en-GB"/>
          </a:p>
        </p:txBody>
      </p:sp>
      <p:cxnSp>
        <p:nvCxnSpPr>
          <p:cNvPr id="520" name="Google Shape;520;p60"/>
          <p:cNvCxnSpPr/>
          <p:nvPr/>
        </p:nvCxnSpPr>
        <p:spPr>
          <a:xfrm>
            <a:off x="-19500" y="1152025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508;p60"/>
          <p:cNvSpPr txBox="1"/>
          <p:nvPr/>
        </p:nvSpPr>
        <p:spPr>
          <a:xfrm>
            <a:off x="828146" y="3510414"/>
            <a:ext cx="3237600" cy="52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Generate levels targeting specific play experience</a:t>
            </a:r>
            <a:endParaRPr lang="en-US" altLang="en-GB"/>
          </a:p>
        </p:txBody>
      </p:sp>
      <p:sp>
        <p:nvSpPr>
          <p:cNvPr id="4" name="Google Shape;508;p60"/>
          <p:cNvSpPr txBox="1"/>
          <p:nvPr/>
        </p:nvSpPr>
        <p:spPr>
          <a:xfrm>
            <a:off x="755756" y="1923549"/>
            <a:ext cx="3237600" cy="52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Assign a weight to each possible state</a:t>
            </a:r>
            <a:endParaRPr lang="en-US" alt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 txBox="1"/>
          <p:nvPr>
            <p:ph type="title"/>
          </p:nvPr>
        </p:nvSpPr>
        <p:spPr>
          <a:xfrm>
            <a:off x="713225" y="2998800"/>
            <a:ext cx="5379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COMPARISON</a:t>
            </a:r>
            <a:endParaRPr lang="en-US" altLang="en-GB"/>
          </a:p>
        </p:txBody>
      </p:sp>
      <p:sp>
        <p:nvSpPr>
          <p:cNvPr id="345" name="Google Shape;345;p50"/>
          <p:cNvSpPr txBox="1"/>
          <p:nvPr>
            <p:ph type="title" idx="2"/>
          </p:nvPr>
        </p:nvSpPr>
        <p:spPr>
          <a:xfrm>
            <a:off x="713225" y="1320075"/>
            <a:ext cx="1913100" cy="10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5</a:t>
            </a:r>
            <a:endParaRPr lang="en-US" altLang="en-GB"/>
          </a:p>
        </p:txBody>
      </p:sp>
      <p:cxnSp>
        <p:nvCxnSpPr>
          <p:cNvPr id="347" name="Google Shape;347;p50"/>
          <p:cNvCxnSpPr/>
          <p:nvPr/>
        </p:nvCxnSpPr>
        <p:spPr>
          <a:xfrm>
            <a:off x="-19500" y="3840600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8" name="Google Shape;348;p50"/>
          <p:cNvSpPr/>
          <p:nvPr/>
        </p:nvSpPr>
        <p:spPr>
          <a:xfrm>
            <a:off x="0" y="1403775"/>
            <a:ext cx="713400" cy="855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9" name="Google Shape;349;p50"/>
          <p:cNvSpPr/>
          <p:nvPr/>
        </p:nvSpPr>
        <p:spPr>
          <a:xfrm>
            <a:off x="2626325" y="1403775"/>
            <a:ext cx="6517800" cy="85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7"/>
          <p:cNvSpPr/>
          <p:nvPr/>
        </p:nvSpPr>
        <p:spPr>
          <a:xfrm>
            <a:off x="713105" y="1564700"/>
            <a:ext cx="713400" cy="76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1" name="Google Shape;431;p57"/>
          <p:cNvSpPr/>
          <p:nvPr/>
        </p:nvSpPr>
        <p:spPr>
          <a:xfrm>
            <a:off x="4183065" y="1564700"/>
            <a:ext cx="777300" cy="76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3" name="Google Shape;433;p57"/>
          <p:cNvSpPr/>
          <p:nvPr/>
        </p:nvSpPr>
        <p:spPr>
          <a:xfrm>
            <a:off x="7791705" y="1564700"/>
            <a:ext cx="777300" cy="76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4" name="Google Shape;434;p57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OTHER PCR ALGORITHMS</a:t>
            </a:r>
            <a:endParaRPr lang="en-US" altLang="en-GB"/>
          </a:p>
        </p:txBody>
      </p:sp>
      <p:sp>
        <p:nvSpPr>
          <p:cNvPr id="435" name="Google Shape;435;p57"/>
          <p:cNvSpPr txBox="1"/>
          <p:nvPr>
            <p:ph type="subTitle" idx="5"/>
          </p:nvPr>
        </p:nvSpPr>
        <p:spPr>
          <a:xfrm>
            <a:off x="4959985" y="1564640"/>
            <a:ext cx="2831465" cy="768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Cellular Automata</a:t>
            </a:r>
            <a:endParaRPr lang="en-GB"/>
          </a:p>
        </p:txBody>
      </p:sp>
      <p:cxnSp>
        <p:nvCxnSpPr>
          <p:cNvPr id="437" name="Google Shape;437;p57"/>
          <p:cNvCxnSpPr/>
          <p:nvPr/>
        </p:nvCxnSpPr>
        <p:spPr>
          <a:xfrm>
            <a:off x="-19500" y="1152025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8" name="Google Shape;438;p57"/>
          <p:cNvSpPr txBox="1"/>
          <p:nvPr>
            <p:ph type="subTitle" idx="4"/>
          </p:nvPr>
        </p:nvSpPr>
        <p:spPr>
          <a:xfrm>
            <a:off x="1426210" y="1564640"/>
            <a:ext cx="2886075" cy="768350"/>
          </a:xfrm>
          <a:prstGeom prst="rect">
            <a:avLst/>
          </a:prstGeom>
        </p:spPr>
        <p:txBody>
          <a:bodyPr spcFirstLastPara="1" wrap="square" lIns="91425" tIns="91425" rIns="4572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Model Synthesis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4795" y="2859405"/>
            <a:ext cx="2668905" cy="1548130"/>
          </a:xfrm>
          <a:prstGeom prst="rect">
            <a:avLst/>
          </a:prstGeom>
        </p:spPr>
      </p:pic>
      <p:pic>
        <p:nvPicPr>
          <p:cNvPr id="8" name="Picture 7" descr="BarrenTidyClownanemonefish-max-1m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635" y="2835275"/>
            <a:ext cx="2837815" cy="15963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79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COMPARISON TABLE</a:t>
            </a:r>
            <a:endParaRPr lang="en-US" altLang="en-GB"/>
          </a:p>
        </p:txBody>
      </p:sp>
      <p:cxnSp>
        <p:nvCxnSpPr>
          <p:cNvPr id="865" name="Google Shape;865;p79"/>
          <p:cNvCxnSpPr/>
          <p:nvPr/>
        </p:nvCxnSpPr>
        <p:spPr>
          <a:xfrm>
            <a:off x="-19500" y="1152025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866" name="Google Shape;866;p79"/>
          <p:cNvGraphicFramePr/>
          <p:nvPr/>
        </p:nvGraphicFramePr>
        <p:xfrm>
          <a:off x="720000" y="1851660"/>
          <a:ext cx="7703975" cy="3490595"/>
        </p:xfrm>
        <a:graphic>
          <a:graphicData uri="http://schemas.openxmlformats.org/drawingml/2006/table">
            <a:tbl>
              <a:tblPr>
                <a:noFill/>
                <a:tableStyleId>{A8127881-DB57-417C-B506-DED3134FF197}</a:tableStyleId>
              </a:tblPr>
              <a:tblGrid>
                <a:gridCol w="1843405"/>
                <a:gridCol w="1953620"/>
                <a:gridCol w="1953475"/>
                <a:gridCol w="1953475"/>
              </a:tblGrid>
              <a:tr h="45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>
                        <a:solidFill>
                          <a:schemeClr val="dk1"/>
                        </a:solidFill>
                        <a:latin typeface="Oxanium Medium"/>
                        <a:ea typeface="Oxanium Medium"/>
                        <a:cs typeface="Oxanium Medium"/>
                        <a:sym typeface="Oxanium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2000" b="1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WFC</a:t>
                      </a:r>
                      <a:endParaRPr lang="en-US" altLang="en-GB" sz="2000" b="1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2000" b="1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MODEL SYNTHESIS</a:t>
                      </a:r>
                      <a:endParaRPr lang="en-US" altLang="en-GB" sz="2000" b="1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2000" b="1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CELLULAR AUTOMATA</a:t>
                      </a:r>
                      <a:endParaRPr lang="en-US" altLang="en-GB" sz="2000" b="1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SPEED</a:t>
                      </a:r>
                      <a:endParaRPr lang="en-US" sz="1400"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400">
                          <a:solidFill>
                            <a:schemeClr val="dk1"/>
                          </a:solidFill>
                          <a:latin typeface="Roboto Condensed" panose="02000000000000000000"/>
                          <a:ea typeface="Roboto Condensed" panose="02000000000000000000"/>
                          <a:cs typeface="Roboto Condensed" panose="02000000000000000000"/>
                          <a:sym typeface="Roboto Condensed" panose="02000000000000000000"/>
                        </a:rPr>
                        <a:t>Marginal</a:t>
                      </a:r>
                      <a:endParaRPr lang="en-US" altLang="en-GB">
                        <a:solidFill>
                          <a:schemeClr val="dk1"/>
                        </a:solidFill>
                        <a:latin typeface="Roboto Condensed" panose="02000000000000000000"/>
                        <a:ea typeface="Roboto Condensed" panose="02000000000000000000"/>
                        <a:cs typeface="Roboto Condensed" panose="02000000000000000000"/>
                        <a:sym typeface="Roboto Condensed" panose="02000000000000000000"/>
                      </a:endParaRPr>
                    </a:p>
                  </a:txBody>
                  <a:tcPr marL="45700" marR="4570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>
                          <a:solidFill>
                            <a:schemeClr val="dk1"/>
                          </a:solidFill>
                          <a:latin typeface="Roboto Condensed" panose="02000000000000000000"/>
                          <a:ea typeface="Roboto Condensed" panose="02000000000000000000"/>
                          <a:cs typeface="Roboto Condensed" panose="02000000000000000000"/>
                          <a:sym typeface="Roboto Condensed" panose="02000000000000000000"/>
                        </a:rPr>
                        <a:t>Marginal</a:t>
                      </a:r>
                      <a:endParaRPr lang="en-US" altLang="en-GB">
                        <a:solidFill>
                          <a:schemeClr val="dk1"/>
                        </a:solidFill>
                        <a:latin typeface="Roboto Condensed" panose="02000000000000000000"/>
                        <a:ea typeface="Roboto Condensed" panose="02000000000000000000"/>
                        <a:cs typeface="Roboto Condensed" panose="02000000000000000000"/>
                        <a:sym typeface="Roboto Condensed" panose="02000000000000000000"/>
                      </a:endParaRPr>
                    </a:p>
                  </a:txBody>
                  <a:tcPr marL="45700" marR="45700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>
                          <a:solidFill>
                            <a:schemeClr val="dk1"/>
                          </a:solidFill>
                          <a:latin typeface="Roboto Condensed" panose="02000000000000000000"/>
                          <a:ea typeface="Roboto Condensed" panose="02000000000000000000"/>
                          <a:cs typeface="Roboto Condensed" panose="02000000000000000000"/>
                          <a:sym typeface="Roboto Condensed" panose="02000000000000000000"/>
                        </a:rPr>
                        <a:t>V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Roboto Condensed" panose="02000000000000000000"/>
                          <a:ea typeface="Roboto Condensed" panose="02000000000000000000"/>
                          <a:cs typeface="Roboto Condensed" panose="02000000000000000000"/>
                          <a:sym typeface="Roboto Condensed" panose="02000000000000000000"/>
                        </a:rPr>
                        <a:t>ery</a:t>
                      </a:r>
                      <a:r>
                        <a:rPr lang="en-US" altLang="en-GB">
                          <a:solidFill>
                            <a:schemeClr val="dk1"/>
                          </a:solidFill>
                          <a:latin typeface="Roboto Condensed" panose="02000000000000000000"/>
                          <a:ea typeface="Roboto Condensed" panose="02000000000000000000"/>
                          <a:cs typeface="Roboto Condensed" panose="02000000000000000000"/>
                          <a:sym typeface="Roboto Condensed" panose="02000000000000000000"/>
                        </a:rPr>
                        <a:t> F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Roboto Condensed" panose="02000000000000000000"/>
                          <a:ea typeface="Roboto Condensed" panose="02000000000000000000"/>
                          <a:cs typeface="Roboto Condensed" panose="02000000000000000000"/>
                          <a:sym typeface="Roboto Condensed" panose="02000000000000000000"/>
                        </a:rPr>
                        <a:t>ast</a:t>
                      </a:r>
                      <a:endParaRPr lang="en-GB">
                        <a:solidFill>
                          <a:schemeClr val="dk1"/>
                        </a:solidFill>
                        <a:latin typeface="Roboto Condensed" panose="02000000000000000000"/>
                        <a:ea typeface="Roboto Condensed" panose="02000000000000000000"/>
                        <a:cs typeface="Roboto Condensed" panose="02000000000000000000"/>
                        <a:sym typeface="Roboto Condensed" panose="02000000000000000000"/>
                      </a:endParaRPr>
                    </a:p>
                  </a:txBody>
                  <a:tcPr marL="45700" marR="45700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 rowSpan="2"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CONTROL</a:t>
                      </a:r>
                      <a:endParaRPr lang="en-US" sz="1400"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vMerge="1">
                  <a:tcPr marL="45700" marR="4570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cPr marL="45700" marR="45700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cPr marL="45700" marR="45700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54025">
                <a:tc vMerge="1"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400">
                          <a:solidFill>
                            <a:schemeClr val="dk1"/>
                          </a:solidFill>
                          <a:latin typeface="Roboto Condensed" panose="02000000000000000000"/>
                          <a:ea typeface="Roboto Condensed" panose="02000000000000000000"/>
                          <a:cs typeface="Roboto Condensed" panose="02000000000000000000"/>
                          <a:sym typeface="Roboto Condensed" panose="02000000000000000000"/>
                        </a:rPr>
                        <a:t>Great</a:t>
                      </a:r>
                      <a:endParaRPr lang="en-US" altLang="en-GB">
                        <a:solidFill>
                          <a:schemeClr val="dk1"/>
                        </a:solidFill>
                        <a:latin typeface="Roboto Condensed" panose="02000000000000000000"/>
                        <a:ea typeface="Roboto Condensed" panose="02000000000000000000"/>
                        <a:cs typeface="Roboto Condensed" panose="02000000000000000000"/>
                        <a:sym typeface="Roboto Condensed" panose="02000000000000000000"/>
                      </a:endParaRPr>
                    </a:p>
                  </a:txBody>
                  <a:tcPr marL="45700" marR="4570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>
                          <a:solidFill>
                            <a:schemeClr val="dk1"/>
                          </a:solidFill>
                          <a:latin typeface="Roboto Condensed" panose="02000000000000000000"/>
                          <a:ea typeface="Roboto Condensed" panose="02000000000000000000"/>
                          <a:cs typeface="Roboto Condensed" panose="02000000000000000000"/>
                          <a:sym typeface="Roboto Condensed" panose="02000000000000000000"/>
                        </a:rPr>
                        <a:t>Great</a:t>
                      </a:r>
                      <a:endParaRPr lang="en-US" altLang="en-GB">
                        <a:solidFill>
                          <a:schemeClr val="dk1"/>
                        </a:solidFill>
                        <a:latin typeface="Roboto Condensed" panose="02000000000000000000"/>
                        <a:ea typeface="Roboto Condensed" panose="02000000000000000000"/>
                        <a:cs typeface="Roboto Condensed" panose="02000000000000000000"/>
                        <a:sym typeface="Roboto Condensed" panose="02000000000000000000"/>
                      </a:endParaRPr>
                    </a:p>
                  </a:txBody>
                  <a:tcPr marL="45700" marR="45700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400">
                          <a:solidFill>
                            <a:schemeClr val="dk1"/>
                          </a:solidFill>
                          <a:latin typeface="Roboto Condensed" panose="02000000000000000000"/>
                          <a:ea typeface="Roboto Condensed" panose="02000000000000000000"/>
                          <a:cs typeface="Roboto Condensed" panose="02000000000000000000"/>
                          <a:sym typeface="Roboto Condensed" panose="02000000000000000000"/>
                        </a:rPr>
                        <a:t>Mediocre</a:t>
                      </a:r>
                      <a:endParaRPr lang="en-US">
                        <a:solidFill>
                          <a:schemeClr val="dk1"/>
                        </a:solidFill>
                        <a:latin typeface="Roboto Condensed" panose="02000000000000000000"/>
                        <a:ea typeface="Roboto Condensed" panose="02000000000000000000"/>
                        <a:cs typeface="Roboto Condensed" panose="02000000000000000000"/>
                        <a:sym typeface="Roboto Condensed" panose="02000000000000000000"/>
                      </a:endParaRPr>
                    </a:p>
                  </a:txBody>
                  <a:tcPr marL="45700" marR="45700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 rowSpan="2"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DETERMINISM</a:t>
                      </a:r>
                      <a:endParaRPr lang="en-US" sz="1400"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vMerge="1">
                  <a:tcPr marL="45700" marR="4570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cPr marL="45700" marR="45700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cPr marL="45700" marR="45700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54025">
                <a:tc vMerge="1"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400">
                          <a:solidFill>
                            <a:schemeClr val="dk1"/>
                          </a:solidFill>
                          <a:latin typeface="Roboto Condensed" panose="02000000000000000000"/>
                          <a:ea typeface="Roboto Condensed" panose="02000000000000000000"/>
                          <a:cs typeface="Roboto Condensed" panose="02000000000000000000"/>
                          <a:sym typeface="Roboto Condensed" panose="02000000000000000000"/>
                        </a:rPr>
                        <a:t>Great</a:t>
                      </a:r>
                      <a:endParaRPr lang="en-US" altLang="en-GB">
                        <a:solidFill>
                          <a:schemeClr val="dk1"/>
                        </a:solidFill>
                        <a:latin typeface="Roboto Condensed" panose="02000000000000000000"/>
                        <a:ea typeface="Roboto Condensed" panose="02000000000000000000"/>
                        <a:cs typeface="Roboto Condensed" panose="02000000000000000000"/>
                        <a:sym typeface="Roboto Condensed" panose="02000000000000000000"/>
                      </a:endParaRPr>
                    </a:p>
                  </a:txBody>
                  <a:tcPr marL="45700" marR="4570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sz="1400">
                          <a:solidFill>
                            <a:schemeClr val="dk1"/>
                          </a:solidFill>
                          <a:latin typeface="Roboto Condensed" panose="02000000000000000000"/>
                          <a:ea typeface="Roboto Condensed" panose="02000000000000000000"/>
                          <a:cs typeface="Roboto Condensed" panose="02000000000000000000"/>
                          <a:sym typeface="Roboto Condensed" panose="02000000000000000000"/>
                        </a:rPr>
                        <a:t>Great</a:t>
                      </a:r>
                      <a:endParaRPr>
                        <a:solidFill>
                          <a:schemeClr val="dk1"/>
                        </a:solidFill>
                        <a:latin typeface="Roboto Condensed" panose="02000000000000000000"/>
                        <a:ea typeface="Roboto Condensed" panose="02000000000000000000"/>
                        <a:cs typeface="Roboto Condensed" panose="02000000000000000000"/>
                        <a:sym typeface="Roboto Condensed" panose="02000000000000000000"/>
                      </a:endParaRPr>
                    </a:p>
                  </a:txBody>
                  <a:tcPr marL="45700" marR="45700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>
                          <a:solidFill>
                            <a:schemeClr val="dk1"/>
                          </a:solidFill>
                          <a:latin typeface="Roboto Condensed" panose="02000000000000000000"/>
                          <a:ea typeface="Roboto Condensed" panose="02000000000000000000"/>
                          <a:cs typeface="Roboto Condensed" panose="02000000000000000000"/>
                          <a:sym typeface="Roboto Condensed" panose="02000000000000000000"/>
                        </a:rPr>
                        <a:t>Mediocre</a:t>
                      </a:r>
                      <a:endParaRPr lang="en-US" altLang="en-GB">
                        <a:solidFill>
                          <a:schemeClr val="dk1"/>
                        </a:solidFill>
                        <a:latin typeface="Roboto Condensed" panose="02000000000000000000"/>
                        <a:ea typeface="Roboto Condensed" panose="02000000000000000000"/>
                        <a:cs typeface="Roboto Condensed" panose="02000000000000000000"/>
                        <a:sym typeface="Roboto Condensed" panose="02000000000000000000"/>
                      </a:endParaRPr>
                    </a:p>
                  </a:txBody>
                  <a:tcPr marL="45700" marR="45700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5"/>
          <p:cNvSpPr txBox="1"/>
          <p:nvPr>
            <p:ph type="title"/>
          </p:nvPr>
        </p:nvSpPr>
        <p:spPr>
          <a:xfrm>
            <a:off x="-1270" y="1563370"/>
            <a:ext cx="9144000" cy="12268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7200"/>
              <a:t>CONCLUSION?</a:t>
            </a:r>
            <a:endParaRPr lang="en-US" altLang="en-GB" sz="7200"/>
          </a:p>
        </p:txBody>
      </p:sp>
      <p:sp>
        <p:nvSpPr>
          <p:cNvPr id="567" name="Google Shape;567;p65"/>
          <p:cNvSpPr txBox="1"/>
          <p:nvPr>
            <p:ph type="subTitle" idx="1"/>
          </p:nvPr>
        </p:nvSpPr>
        <p:spPr>
          <a:xfrm flipH="1">
            <a:off x="1667650" y="2924250"/>
            <a:ext cx="58065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Why WFC?</a:t>
            </a:r>
            <a:endParaRPr lang="en-US" altLang="en-GB"/>
          </a:p>
        </p:txBody>
      </p:sp>
      <p:cxnSp>
        <p:nvCxnSpPr>
          <p:cNvPr id="568" name="Google Shape;568;p65"/>
          <p:cNvCxnSpPr/>
          <p:nvPr/>
        </p:nvCxnSpPr>
        <p:spPr>
          <a:xfrm>
            <a:off x="-19500" y="539500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1"/>
          <p:cNvSpPr txBox="1"/>
          <p:nvPr>
            <p:ph type="title"/>
          </p:nvPr>
        </p:nvSpPr>
        <p:spPr>
          <a:xfrm>
            <a:off x="1087755" y="981075"/>
            <a:ext cx="6968490" cy="30911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600"/>
              <a:t>THANK YOU!</a:t>
            </a:r>
            <a:endParaRPr lang="en-US" altLang="en-GB" sz="6600"/>
          </a:p>
        </p:txBody>
      </p:sp>
      <p:cxnSp>
        <p:nvCxnSpPr>
          <p:cNvPr id="526" name="Google Shape;526;p61"/>
          <p:cNvCxnSpPr/>
          <p:nvPr/>
        </p:nvCxnSpPr>
        <p:spPr>
          <a:xfrm>
            <a:off x="-19500" y="539500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" name="Text Box 0"/>
          <p:cNvSpPr txBox="1"/>
          <p:nvPr/>
        </p:nvSpPr>
        <p:spPr>
          <a:xfrm>
            <a:off x="4006215" y="4083685"/>
            <a:ext cx="11315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Martin Dinja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82"/>
          <p:cNvSpPr/>
          <p:nvPr/>
        </p:nvSpPr>
        <p:spPr>
          <a:xfrm>
            <a:off x="50" y="4911898"/>
            <a:ext cx="9143700" cy="23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9" name="Google Shape;909;p82"/>
          <p:cNvSpPr txBox="1"/>
          <p:nvPr>
            <p:ph type="body" idx="1"/>
          </p:nvPr>
        </p:nvSpPr>
        <p:spPr>
          <a:xfrm>
            <a:off x="713225" y="1152400"/>
            <a:ext cx="4688400" cy="20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altLang="en-GB">
                <a:uFill>
                  <a:noFill/>
                </a:uFill>
              </a:rPr>
              <a:t>My Paper - </a:t>
            </a:r>
            <a:r>
              <a:rPr lang="en-US" altLang="en-GB" i="1">
                <a:uFill>
                  <a:noFill/>
                </a:uFill>
              </a:rPr>
              <a:t>Wave-Function-Collapse-Arcticle</a:t>
            </a:r>
            <a:r>
              <a:rPr lang="en-US" altLang="en-GB">
                <a:uFill>
                  <a:noFill/>
                </a:uFill>
              </a:rPr>
              <a:t> - </a:t>
            </a:r>
            <a:r>
              <a:rPr lang="en-US" altLang="en-GB" b="1">
                <a:solidFill>
                  <a:schemeClr val="tx1"/>
                </a:solidFill>
                <a:uFill>
                  <a:noFill/>
                </a:uFill>
                <a:hlinkClick r:id="rId1" action="ppaction://hlinkfile"/>
              </a:rPr>
              <a:t>https://github.com/Manthee1/Wave-Function-Collapse-Article</a:t>
            </a:r>
            <a:endParaRPr lang="en-US" altLang="en-GB" b="1">
              <a:solidFill>
                <a:schemeClr val="tx1"/>
              </a:solidFill>
              <a:uFill>
                <a:noFill/>
              </a:uFill>
              <a:hlinkClick r:id="rId1" action="ppaction://hlinkfile"/>
            </a:endParaRPr>
          </a:p>
        </p:txBody>
      </p:sp>
      <p:sp>
        <p:nvSpPr>
          <p:cNvPr id="910" name="Google Shape;910;p82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</a:t>
            </a:r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2748065" y="2144185"/>
            <a:ext cx="3640200" cy="85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7200"/>
              <a:t>PCG?</a:t>
            </a:r>
            <a:endParaRPr lang="en-US" altLang="en-GB" sz="7200"/>
          </a:p>
        </p:txBody>
      </p:sp>
      <p:cxnSp>
        <p:nvCxnSpPr>
          <p:cNvPr id="306" name="Google Shape;306;p47"/>
          <p:cNvCxnSpPr/>
          <p:nvPr/>
        </p:nvCxnSpPr>
        <p:spPr>
          <a:xfrm>
            <a:off x="-19500" y="4608575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7" name="Google Shape;307;p47"/>
          <p:cNvSpPr/>
          <p:nvPr/>
        </p:nvSpPr>
        <p:spPr>
          <a:xfrm>
            <a:off x="6516640" y="2144185"/>
            <a:ext cx="2623500" cy="855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8" name="Google Shape;308;p47"/>
          <p:cNvSpPr/>
          <p:nvPr/>
        </p:nvSpPr>
        <p:spPr>
          <a:xfrm>
            <a:off x="-3175" y="2144185"/>
            <a:ext cx="2623500" cy="855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type="title" idx="16"/>
          </p:nvPr>
        </p:nvSpPr>
        <p:spPr>
          <a:xfrm>
            <a:off x="703066" y="3076075"/>
            <a:ext cx="6963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0</a:t>
            </a:r>
            <a:r>
              <a:rPr lang="en-US" altLang="en-GB" sz="2800"/>
              <a:t>4</a:t>
            </a:r>
            <a:endParaRPr lang="en-US" altLang="en-GB" sz="2800"/>
          </a:p>
        </p:txBody>
      </p:sp>
      <p:sp>
        <p:nvSpPr>
          <p:cNvPr id="314" name="Google Shape;314;p48"/>
          <p:cNvSpPr txBox="1"/>
          <p:nvPr>
            <p:ph type="title"/>
          </p:nvPr>
        </p:nvSpPr>
        <p:spPr>
          <a:xfrm>
            <a:off x="703066" y="1419285"/>
            <a:ext cx="6963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0</a:t>
            </a:r>
            <a:r>
              <a:rPr lang="en-US" altLang="en-GB" sz="2800"/>
              <a:t>1</a:t>
            </a:r>
            <a:endParaRPr lang="en-US" altLang="en-GB" sz="2800"/>
          </a:p>
        </p:txBody>
      </p:sp>
      <p:sp>
        <p:nvSpPr>
          <p:cNvPr id="315" name="Google Shape;315;p48"/>
          <p:cNvSpPr txBox="1"/>
          <p:nvPr>
            <p:ph type="title" idx="2"/>
          </p:nvPr>
        </p:nvSpPr>
        <p:spPr>
          <a:xfrm>
            <a:off x="703066" y="1967010"/>
            <a:ext cx="6963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0</a:t>
            </a:r>
            <a:r>
              <a:rPr lang="en-US" altLang="en-GB" sz="2800"/>
              <a:t>2</a:t>
            </a:r>
            <a:endParaRPr lang="en-US" altLang="en-GB" sz="2800"/>
          </a:p>
        </p:txBody>
      </p:sp>
      <p:sp>
        <p:nvSpPr>
          <p:cNvPr id="316" name="Google Shape;316;p48"/>
          <p:cNvSpPr txBox="1"/>
          <p:nvPr>
            <p:ph type="title" idx="3"/>
          </p:nvPr>
        </p:nvSpPr>
        <p:spPr>
          <a:xfrm>
            <a:off x="703069" y="2521440"/>
            <a:ext cx="6963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0</a:t>
            </a:r>
            <a:r>
              <a:rPr lang="en-US" altLang="en-GB" sz="2800"/>
              <a:t>3</a:t>
            </a:r>
            <a:endParaRPr lang="en-US" altLang="en-GB" sz="2800"/>
          </a:p>
        </p:txBody>
      </p:sp>
      <p:sp>
        <p:nvSpPr>
          <p:cNvPr id="317" name="Google Shape;317;p48"/>
          <p:cNvSpPr txBox="1"/>
          <p:nvPr>
            <p:ph type="title" idx="4"/>
          </p:nvPr>
        </p:nvSpPr>
        <p:spPr>
          <a:xfrm>
            <a:off x="713225" y="4165175"/>
            <a:ext cx="6963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06</a:t>
            </a:r>
            <a:endParaRPr lang="en-GB" sz="2800"/>
          </a:p>
        </p:txBody>
      </p:sp>
      <p:sp>
        <p:nvSpPr>
          <p:cNvPr id="318" name="Google Shape;318;p48"/>
          <p:cNvSpPr txBox="1"/>
          <p:nvPr>
            <p:ph type="subTitle" idx="1"/>
          </p:nvPr>
        </p:nvSpPr>
        <p:spPr>
          <a:xfrm>
            <a:off x="1475565" y="2521475"/>
            <a:ext cx="32043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RESULTS</a:t>
            </a:r>
            <a:endParaRPr lang="en-US" altLang="en-GB"/>
          </a:p>
        </p:txBody>
      </p:sp>
      <p:sp>
        <p:nvSpPr>
          <p:cNvPr id="319" name="Google Shape;319;p48"/>
          <p:cNvSpPr txBox="1"/>
          <p:nvPr>
            <p:ph type="subTitle" idx="5"/>
          </p:nvPr>
        </p:nvSpPr>
        <p:spPr>
          <a:xfrm>
            <a:off x="1485725" y="4165219"/>
            <a:ext cx="32043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  <a:endParaRPr lang="en-GB"/>
          </a:p>
        </p:txBody>
      </p:sp>
      <p:sp>
        <p:nvSpPr>
          <p:cNvPr id="320" name="Google Shape;320;p48"/>
          <p:cNvSpPr txBox="1"/>
          <p:nvPr>
            <p:ph type="subTitle" idx="6"/>
          </p:nvPr>
        </p:nvSpPr>
        <p:spPr>
          <a:xfrm>
            <a:off x="4756065" y="2521460"/>
            <a:ext cx="36648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An analysis of the algorithms output</a:t>
            </a:r>
            <a:endParaRPr lang="en-US" altLang="en-GB"/>
          </a:p>
        </p:txBody>
      </p:sp>
      <p:sp>
        <p:nvSpPr>
          <p:cNvPr id="321" name="Google Shape;321;p48"/>
          <p:cNvSpPr txBox="1"/>
          <p:nvPr>
            <p:ph type="subTitle" idx="7"/>
          </p:nvPr>
        </p:nvSpPr>
        <p:spPr>
          <a:xfrm>
            <a:off x="4766225" y="4165200"/>
            <a:ext cx="36648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Short summary and reevaluation</a:t>
            </a:r>
            <a:endParaRPr lang="en-US" altLang="en-GB"/>
          </a:p>
        </p:txBody>
      </p:sp>
      <p:sp>
        <p:nvSpPr>
          <p:cNvPr id="322" name="Google Shape;322;p48"/>
          <p:cNvSpPr txBox="1"/>
          <p:nvPr>
            <p:ph type="subTitle" idx="8"/>
          </p:nvPr>
        </p:nvSpPr>
        <p:spPr>
          <a:xfrm>
            <a:off x="1475565" y="1419294"/>
            <a:ext cx="32043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THEORY</a:t>
            </a:r>
            <a:endParaRPr lang="en-US" altLang="en-GB"/>
          </a:p>
        </p:txBody>
      </p:sp>
      <p:sp>
        <p:nvSpPr>
          <p:cNvPr id="323" name="Google Shape;323;p48"/>
          <p:cNvSpPr txBox="1"/>
          <p:nvPr>
            <p:ph type="subTitle" idx="9"/>
          </p:nvPr>
        </p:nvSpPr>
        <p:spPr>
          <a:xfrm>
            <a:off x="1475565" y="1967028"/>
            <a:ext cx="32043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IMPLEMENTATION</a:t>
            </a:r>
            <a:endParaRPr lang="en-US" altLang="en-GB"/>
          </a:p>
        </p:txBody>
      </p:sp>
      <p:sp>
        <p:nvSpPr>
          <p:cNvPr id="324" name="Google Shape;324;p48"/>
          <p:cNvSpPr txBox="1"/>
          <p:nvPr>
            <p:ph type="subTitle" idx="13"/>
          </p:nvPr>
        </p:nvSpPr>
        <p:spPr>
          <a:xfrm>
            <a:off x="4756065" y="1419290"/>
            <a:ext cx="36648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Explenation of how WFC works</a:t>
            </a:r>
            <a:endParaRPr lang="en-US" altLang="en-GB"/>
          </a:p>
        </p:txBody>
      </p:sp>
      <p:sp>
        <p:nvSpPr>
          <p:cNvPr id="325" name="Google Shape;325;p48"/>
          <p:cNvSpPr txBox="1"/>
          <p:nvPr>
            <p:ph type="subTitle" idx="14"/>
          </p:nvPr>
        </p:nvSpPr>
        <p:spPr>
          <a:xfrm>
            <a:off x="4756065" y="1967020"/>
            <a:ext cx="36648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Simple Implemetation of the algorithm</a:t>
            </a:r>
            <a:endParaRPr lang="en-US" altLang="en-GB"/>
          </a:p>
        </p:txBody>
      </p:sp>
      <p:sp>
        <p:nvSpPr>
          <p:cNvPr id="326" name="Google Shape;326;p48"/>
          <p:cNvSpPr txBox="1"/>
          <p:nvPr>
            <p:ph type="title" idx="15"/>
          </p:nvPr>
        </p:nvSpPr>
        <p:spPr>
          <a:xfrm>
            <a:off x="703066" y="3610315"/>
            <a:ext cx="6963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0</a:t>
            </a:r>
            <a:r>
              <a:rPr lang="en-US" altLang="en-GB" sz="2800"/>
              <a:t>5</a:t>
            </a:r>
            <a:endParaRPr lang="en-US" altLang="en-GB" sz="2800"/>
          </a:p>
        </p:txBody>
      </p:sp>
      <p:sp>
        <p:nvSpPr>
          <p:cNvPr id="327" name="Google Shape;327;p48"/>
          <p:cNvSpPr txBox="1"/>
          <p:nvPr>
            <p:ph type="subTitle" idx="17"/>
          </p:nvPr>
        </p:nvSpPr>
        <p:spPr>
          <a:xfrm>
            <a:off x="1475565" y="3076101"/>
            <a:ext cx="32043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MODIFICATIONS</a:t>
            </a:r>
            <a:endParaRPr lang="en-US" altLang="en-GB"/>
          </a:p>
        </p:txBody>
      </p:sp>
      <p:sp>
        <p:nvSpPr>
          <p:cNvPr id="328" name="Google Shape;328;p48"/>
          <p:cNvSpPr txBox="1"/>
          <p:nvPr>
            <p:ph type="subTitle" idx="18"/>
          </p:nvPr>
        </p:nvSpPr>
        <p:spPr>
          <a:xfrm>
            <a:off x="4766225" y="3076090"/>
            <a:ext cx="36648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Improvments and modification that can be made</a:t>
            </a:r>
            <a:endParaRPr lang="en-US" altLang="en-GB"/>
          </a:p>
        </p:txBody>
      </p:sp>
      <p:sp>
        <p:nvSpPr>
          <p:cNvPr id="329" name="Google Shape;329;p48"/>
          <p:cNvSpPr txBox="1"/>
          <p:nvPr>
            <p:ph type="subTitle" idx="19"/>
          </p:nvPr>
        </p:nvSpPr>
        <p:spPr>
          <a:xfrm>
            <a:off x="1475565" y="3609680"/>
            <a:ext cx="32043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COMPARISON</a:t>
            </a:r>
            <a:endParaRPr lang="en-US" altLang="en-GB"/>
          </a:p>
        </p:txBody>
      </p:sp>
      <p:sp>
        <p:nvSpPr>
          <p:cNvPr id="330" name="Google Shape;330;p48"/>
          <p:cNvSpPr txBox="1"/>
          <p:nvPr>
            <p:ph type="subTitle" idx="20"/>
          </p:nvPr>
        </p:nvSpPr>
        <p:spPr>
          <a:xfrm>
            <a:off x="4756065" y="3610315"/>
            <a:ext cx="36648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Comparison with other methods</a:t>
            </a:r>
            <a:endParaRPr lang="en-US" altLang="en-GB"/>
          </a:p>
        </p:txBody>
      </p:sp>
      <p:sp>
        <p:nvSpPr>
          <p:cNvPr id="331" name="Google Shape;331;p48"/>
          <p:cNvSpPr txBox="1"/>
          <p:nvPr>
            <p:ph type="title" idx="21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 lang="en-GB"/>
          </a:p>
        </p:txBody>
      </p:sp>
      <p:cxnSp>
        <p:nvCxnSpPr>
          <p:cNvPr id="332" name="Google Shape;332;p48"/>
          <p:cNvCxnSpPr/>
          <p:nvPr/>
        </p:nvCxnSpPr>
        <p:spPr>
          <a:xfrm>
            <a:off x="-19500" y="1152025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 txBox="1"/>
          <p:nvPr>
            <p:ph type="title"/>
          </p:nvPr>
        </p:nvSpPr>
        <p:spPr>
          <a:xfrm>
            <a:off x="713225" y="2998800"/>
            <a:ext cx="5379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THEORY</a:t>
            </a:r>
            <a:endParaRPr lang="en-US" altLang="en-GB"/>
          </a:p>
        </p:txBody>
      </p:sp>
      <p:sp>
        <p:nvSpPr>
          <p:cNvPr id="345" name="Google Shape;345;p50"/>
          <p:cNvSpPr txBox="1"/>
          <p:nvPr>
            <p:ph type="title" idx="2"/>
          </p:nvPr>
        </p:nvSpPr>
        <p:spPr>
          <a:xfrm>
            <a:off x="713225" y="1320075"/>
            <a:ext cx="1913100" cy="10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346" name="Google Shape;346;p50"/>
          <p:cNvSpPr txBox="1"/>
          <p:nvPr>
            <p:ph type="subTitle" idx="1"/>
          </p:nvPr>
        </p:nvSpPr>
        <p:spPr>
          <a:xfrm>
            <a:off x="713225" y="3837888"/>
            <a:ext cx="5379300" cy="5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Workings of WFC</a:t>
            </a:r>
            <a:endParaRPr lang="en-US" altLang="en-GB"/>
          </a:p>
        </p:txBody>
      </p:sp>
      <p:cxnSp>
        <p:nvCxnSpPr>
          <p:cNvPr id="347" name="Google Shape;347;p50"/>
          <p:cNvCxnSpPr/>
          <p:nvPr/>
        </p:nvCxnSpPr>
        <p:spPr>
          <a:xfrm>
            <a:off x="-19500" y="3840600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8" name="Google Shape;348;p50"/>
          <p:cNvSpPr/>
          <p:nvPr/>
        </p:nvSpPr>
        <p:spPr>
          <a:xfrm>
            <a:off x="0" y="1403775"/>
            <a:ext cx="713400" cy="855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9" name="Google Shape;349;p50"/>
          <p:cNvSpPr/>
          <p:nvPr/>
        </p:nvSpPr>
        <p:spPr>
          <a:xfrm>
            <a:off x="2626325" y="1403775"/>
            <a:ext cx="6517800" cy="85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/>
              <a:t>THEORY</a:t>
            </a:r>
            <a:endParaRPr lang="en-US" altLang="en-GB" sz="3200"/>
          </a:p>
        </p:txBody>
      </p:sp>
      <p:sp>
        <p:nvSpPr>
          <p:cNvPr id="393" name="Google Shape;393;p53"/>
          <p:cNvSpPr txBox="1"/>
          <p:nvPr>
            <p:ph type="subTitle" idx="1"/>
          </p:nvPr>
        </p:nvSpPr>
        <p:spPr>
          <a:xfrm>
            <a:off x="3255645" y="1563370"/>
            <a:ext cx="2632075" cy="2951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Wave Function Collapse algorithm is</a:t>
            </a:r>
            <a:r>
              <a:rPr lang="en-US" altLang="en-GB" sz="1800"/>
              <a:t> </a:t>
            </a:r>
            <a:r>
              <a:rPr lang="en-GB" sz="1800"/>
              <a:t>a</a:t>
            </a:r>
            <a:r>
              <a:rPr lang="en-US" altLang="en-GB" sz="1800"/>
              <a:t> </a:t>
            </a:r>
            <a:r>
              <a:rPr lang="en-GB" sz="1800"/>
              <a:t>PCG algorithm based on the concept of </a:t>
            </a:r>
            <a:r>
              <a:rPr lang="en-GB" sz="1800" b="1"/>
              <a:t>collapsing a wave function</a:t>
            </a:r>
            <a:r>
              <a:rPr lang="en-US" altLang="en-GB" sz="1800"/>
              <a:t>.</a:t>
            </a:r>
            <a:endParaRPr lang="en-US" altLang="en-GB"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/>
              <a:t>It works by proceduraly </a:t>
            </a:r>
            <a:r>
              <a:rPr lang="en-US" altLang="en-GB" sz="1800" b="1"/>
              <a:t>“collapsing” a tile</a:t>
            </a:r>
            <a:r>
              <a:rPr lang="en-US" altLang="en-GB" sz="1800"/>
              <a:t> to one pattern and </a:t>
            </a:r>
            <a:r>
              <a:rPr lang="en-US" altLang="en-GB" sz="1800" b="1"/>
              <a:t>updating other</a:t>
            </a:r>
            <a:r>
              <a:rPr lang="en-US" altLang="en-GB" sz="1800"/>
              <a:t> affected tiles’s patterns. </a:t>
            </a:r>
            <a:endParaRPr lang="en-GB" sz="1800"/>
          </a:p>
        </p:txBody>
      </p:sp>
      <p:cxnSp>
        <p:nvCxnSpPr>
          <p:cNvPr id="395" name="Google Shape;395;p53"/>
          <p:cNvCxnSpPr/>
          <p:nvPr/>
        </p:nvCxnSpPr>
        <p:spPr>
          <a:xfrm>
            <a:off x="-19500" y="1152025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6" name="Google Shape;396;p53"/>
          <p:cNvSpPr/>
          <p:nvPr/>
        </p:nvSpPr>
        <p:spPr>
          <a:xfrm flipH="1">
            <a:off x="0" y="1285696"/>
            <a:ext cx="9144000" cy="8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PROCESS</a:t>
            </a:r>
            <a:endParaRPr lang="en-US" altLang="en-GB"/>
          </a:p>
        </p:txBody>
      </p:sp>
      <p:cxnSp>
        <p:nvCxnSpPr>
          <p:cNvPr id="403" name="Google Shape;403;p54"/>
          <p:cNvCxnSpPr/>
          <p:nvPr/>
        </p:nvCxnSpPr>
        <p:spPr>
          <a:xfrm>
            <a:off x="-19500" y="1152025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" name="Group 20"/>
          <p:cNvGrpSpPr/>
          <p:nvPr/>
        </p:nvGrpSpPr>
        <p:grpSpPr>
          <a:xfrm>
            <a:off x="1290320" y="1995805"/>
            <a:ext cx="6563995" cy="1974850"/>
            <a:chOff x="1992" y="2507"/>
            <a:chExt cx="10337" cy="3110"/>
          </a:xfrm>
        </p:grpSpPr>
        <p:sp>
          <p:nvSpPr>
            <p:cNvPr id="8" name="Text Box 7"/>
            <p:cNvSpPr txBox="1"/>
            <p:nvPr/>
          </p:nvSpPr>
          <p:spPr>
            <a:xfrm>
              <a:off x="2987" y="2507"/>
              <a:ext cx="510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sz="2000" b="1"/>
                <a:t>1</a:t>
              </a:r>
              <a:endParaRPr lang="en-US" sz="2000" b="1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992" y="3143"/>
              <a:ext cx="2490" cy="2457"/>
              <a:chOff x="2028" y="3675"/>
              <a:chExt cx="2490" cy="245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2474" y="3675"/>
                <a:ext cx="1598" cy="1619"/>
              </a:xfrm>
              <a:prstGeom prst="rect">
                <a:avLst/>
              </a:prstGeom>
            </p:spPr>
          </p:pic>
          <p:sp>
            <p:nvSpPr>
              <p:cNvPr id="9" name="Text Box 8"/>
              <p:cNvSpPr txBox="1"/>
              <p:nvPr/>
            </p:nvSpPr>
            <p:spPr>
              <a:xfrm>
                <a:off x="2028" y="5408"/>
                <a:ext cx="2490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sz="1200"/>
                  <a:t>Initialize the super positions</a:t>
                </a:r>
                <a:endParaRPr lang="en-US" sz="120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604" y="3135"/>
              <a:ext cx="2490" cy="2483"/>
              <a:chOff x="4646" y="2518"/>
              <a:chExt cx="2490" cy="248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88" y="2518"/>
                <a:ext cx="1606" cy="1627"/>
              </a:xfrm>
              <a:prstGeom prst="rect">
                <a:avLst/>
              </a:prstGeom>
            </p:spPr>
          </p:pic>
          <p:sp>
            <p:nvSpPr>
              <p:cNvPr id="11" name="Text Box 10"/>
              <p:cNvSpPr txBox="1"/>
              <p:nvPr/>
            </p:nvSpPr>
            <p:spPr>
              <a:xfrm>
                <a:off x="4646" y="4277"/>
                <a:ext cx="2490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sz="1200"/>
                  <a:t>Collapse a cell with the least entrophy</a:t>
                </a:r>
                <a:endParaRPr lang="en-US" sz="120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7208" y="3135"/>
              <a:ext cx="2490" cy="2249"/>
              <a:chOff x="9808" y="5070"/>
              <a:chExt cx="2490" cy="224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62" y="5070"/>
                <a:ext cx="1606" cy="1627"/>
              </a:xfrm>
              <a:prstGeom prst="rect">
                <a:avLst/>
              </a:prstGeom>
            </p:spPr>
          </p:pic>
          <p:sp>
            <p:nvSpPr>
              <p:cNvPr id="15" name="Text Box 14"/>
              <p:cNvSpPr txBox="1"/>
              <p:nvPr/>
            </p:nvSpPr>
            <p:spPr>
              <a:xfrm>
                <a:off x="9808" y="6885"/>
                <a:ext cx="2490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sz="1200"/>
                  <a:t>Repeat</a:t>
                </a:r>
                <a:endParaRPr lang="en-US" sz="120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9839" y="3143"/>
              <a:ext cx="2490" cy="2248"/>
              <a:chOff x="6086" y="4847"/>
              <a:chExt cx="2490" cy="224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25" y="4847"/>
                <a:ext cx="1602" cy="1623"/>
              </a:xfrm>
              <a:prstGeom prst="rect">
                <a:avLst/>
              </a:prstGeom>
            </p:spPr>
          </p:pic>
          <p:sp>
            <p:nvSpPr>
              <p:cNvPr id="17" name="Text Box 16"/>
              <p:cNvSpPr txBox="1"/>
              <p:nvPr/>
            </p:nvSpPr>
            <p:spPr>
              <a:xfrm>
                <a:off x="6086" y="6661"/>
                <a:ext cx="2490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sz="1200"/>
                  <a:t>Results</a:t>
                </a:r>
                <a:endParaRPr lang="en-US" sz="1200"/>
              </a:p>
            </p:txBody>
          </p:sp>
        </p:grpSp>
        <p:sp>
          <p:nvSpPr>
            <p:cNvPr id="18" name="Text Box 17"/>
            <p:cNvSpPr txBox="1"/>
            <p:nvPr/>
          </p:nvSpPr>
          <p:spPr>
            <a:xfrm>
              <a:off x="5601" y="2515"/>
              <a:ext cx="510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sz="2000" b="1"/>
                <a:t>2</a:t>
              </a:r>
              <a:endParaRPr lang="en-US" sz="2000" b="1"/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8215" y="2515"/>
              <a:ext cx="510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sz="2000" b="1"/>
                <a:t>3</a:t>
              </a:r>
              <a:endParaRPr lang="en-US" sz="2000" b="1"/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10829" y="2535"/>
              <a:ext cx="510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sz="2000" b="1"/>
                <a:t>4</a:t>
              </a:r>
              <a:endParaRPr lang="en-US" sz="2000" b="1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55"/>
          <p:cNvGrpSpPr/>
          <p:nvPr/>
        </p:nvGrpSpPr>
        <p:grpSpPr>
          <a:xfrm flipH="1">
            <a:off x="0" y="1403775"/>
            <a:ext cx="9144125" cy="855300"/>
            <a:chOff x="0" y="1403775"/>
            <a:chExt cx="9144125" cy="855300"/>
          </a:xfrm>
        </p:grpSpPr>
        <p:sp>
          <p:nvSpPr>
            <p:cNvPr id="409" name="Google Shape;409;p55"/>
            <p:cNvSpPr/>
            <p:nvPr/>
          </p:nvSpPr>
          <p:spPr>
            <a:xfrm>
              <a:off x="0" y="1403775"/>
              <a:ext cx="713400" cy="855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55"/>
            <p:cNvSpPr/>
            <p:nvPr/>
          </p:nvSpPr>
          <p:spPr>
            <a:xfrm>
              <a:off x="2626325" y="1403775"/>
              <a:ext cx="6517800" cy="855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411" name="Google Shape;411;p55"/>
          <p:cNvCxnSpPr/>
          <p:nvPr/>
        </p:nvCxnSpPr>
        <p:spPr>
          <a:xfrm>
            <a:off x="-19500" y="3837900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55"/>
          <p:cNvSpPr txBox="1"/>
          <p:nvPr>
            <p:ph type="title"/>
          </p:nvPr>
        </p:nvSpPr>
        <p:spPr>
          <a:xfrm flipH="1">
            <a:off x="3051300" y="2998800"/>
            <a:ext cx="5379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IMPLMENTATION</a:t>
            </a:r>
            <a:endParaRPr lang="en-US" altLang="en-GB"/>
          </a:p>
        </p:txBody>
      </p:sp>
      <p:sp>
        <p:nvSpPr>
          <p:cNvPr id="413" name="Google Shape;413;p55"/>
          <p:cNvSpPr txBox="1"/>
          <p:nvPr>
            <p:ph type="title" idx="2"/>
          </p:nvPr>
        </p:nvSpPr>
        <p:spPr>
          <a:xfrm flipH="1">
            <a:off x="6517800" y="1320075"/>
            <a:ext cx="1913100" cy="10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414" name="Google Shape;414;p55"/>
          <p:cNvSpPr txBox="1"/>
          <p:nvPr>
            <p:ph type="subTitle" idx="1"/>
          </p:nvPr>
        </p:nvSpPr>
        <p:spPr>
          <a:xfrm flipH="1">
            <a:off x="3051450" y="3837888"/>
            <a:ext cx="5379300" cy="5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You can enter a subtitle here if you need it</a:t>
            </a:r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"/>
          <p:cNvSpPr txBox="1"/>
          <p:nvPr>
            <p:ph type="subTitle" idx="1"/>
          </p:nvPr>
        </p:nvSpPr>
        <p:spPr>
          <a:xfrm>
            <a:off x="395781" y="1303770"/>
            <a:ext cx="3756600" cy="396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GB"/>
              <a:t>The algorithm is very simple and straightforward</a:t>
            </a:r>
            <a:endParaRPr lang="en-GB"/>
          </a:p>
        </p:txBody>
      </p:sp>
      <p:sp>
        <p:nvSpPr>
          <p:cNvPr id="423" name="Google Shape;423;p56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IMPLEMENTATION</a:t>
            </a:r>
            <a:endParaRPr lang="en-US" altLang="en-GB"/>
          </a:p>
        </p:txBody>
      </p:sp>
      <p:cxnSp>
        <p:nvCxnSpPr>
          <p:cNvPr id="424" name="Google Shape;424;p56"/>
          <p:cNvCxnSpPr/>
          <p:nvPr/>
        </p:nvCxnSpPr>
        <p:spPr>
          <a:xfrm>
            <a:off x="-19500" y="1152025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421;p56"/>
          <p:cNvSpPr txBox="1"/>
          <p:nvPr/>
        </p:nvSpPr>
        <p:spPr>
          <a:xfrm>
            <a:off x="4572000" y="1419225"/>
            <a:ext cx="4345305" cy="11506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Mono"/>
              <a:buNone/>
              <a:defRPr sz="20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Mono"/>
              <a:buNone/>
              <a:defRPr sz="20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Mono"/>
              <a:buNone/>
              <a:defRPr sz="20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Mono"/>
              <a:buNone/>
              <a:defRPr sz="20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Mono"/>
              <a:buNone/>
              <a:defRPr sz="20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Mono"/>
              <a:buNone/>
              <a:defRPr sz="20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Mono"/>
              <a:buNone/>
              <a:defRPr sz="20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Mono"/>
              <a:buNone/>
              <a:defRPr sz="20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Mono"/>
              <a:buNone/>
              <a:defRPr sz="20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GB" sz="1400">
                <a:sym typeface="+mn-ea"/>
              </a:rPr>
              <a:t>FEATURES A</a:t>
            </a:r>
            <a:r>
              <a:rPr lang="en-US" altLang="en-GB">
                <a:sym typeface="+mn-ea"/>
              </a:rPr>
              <a:t> </a:t>
            </a:r>
            <a:endParaRPr lang="en-US" altLang="en-GB">
              <a:sym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GB" b="1"/>
              <a:t>SEMI-AUTO RULE SYSTEM</a:t>
            </a:r>
            <a:endParaRPr lang="en-US" altLang="en-GB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en-GB"/>
          </a:p>
        </p:txBody>
      </p:sp>
      <p:sp>
        <p:nvSpPr>
          <p:cNvPr id="13" name="Google Shape;425;p56"/>
          <p:cNvSpPr/>
          <p:nvPr/>
        </p:nvSpPr>
        <p:spPr>
          <a:xfrm flipH="1">
            <a:off x="4572000" y="2139315"/>
            <a:ext cx="4146550" cy="7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" name="Picture 13" descr="tile_rotation_exam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0290" y="2715260"/>
            <a:ext cx="2990850" cy="59817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4711700" y="3435350"/>
            <a:ext cx="3477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Roboto Condensed" panose="02000000000000000000" charset="0"/>
                <a:cs typeface="Roboto Condensed" panose="02000000000000000000" charset="0"/>
              </a:rPr>
              <a:t>Tile relation configurations can be specified with only 4 numbers </a:t>
            </a:r>
            <a:endParaRPr lang="en-US">
              <a:latin typeface="Roboto Condensed" panose="02000000000000000000" charset="0"/>
              <a:cs typeface="Roboto Condensed" panose="02000000000000000000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828040" y="1851660"/>
            <a:ext cx="2663190" cy="2801620"/>
            <a:chOff x="1304" y="2916"/>
            <a:chExt cx="4194" cy="4412"/>
          </a:xfrm>
        </p:grpSpPr>
        <p:sp>
          <p:nvSpPr>
            <p:cNvPr id="16" name="Rectangles 15"/>
            <p:cNvSpPr/>
            <p:nvPr/>
          </p:nvSpPr>
          <p:spPr>
            <a:xfrm>
              <a:off x="1304" y="2916"/>
              <a:ext cx="4195" cy="4413"/>
            </a:xfrm>
            <a:prstGeom prst="rect">
              <a:avLst/>
            </a:prstGeom>
            <a:ln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pic>
          <p:nvPicPr>
            <p:cNvPr id="18" name="Picture 17" descr="model_loop_diagram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4" y="3034"/>
              <a:ext cx="3595" cy="41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 txBox="1"/>
          <p:nvPr>
            <p:ph type="title"/>
          </p:nvPr>
        </p:nvSpPr>
        <p:spPr>
          <a:xfrm>
            <a:off x="713225" y="2998800"/>
            <a:ext cx="5379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RESULTS</a:t>
            </a:r>
            <a:endParaRPr lang="en-US" altLang="en-GB"/>
          </a:p>
        </p:txBody>
      </p:sp>
      <p:sp>
        <p:nvSpPr>
          <p:cNvPr id="345" name="Google Shape;345;p50"/>
          <p:cNvSpPr txBox="1"/>
          <p:nvPr>
            <p:ph type="title" idx="2"/>
          </p:nvPr>
        </p:nvSpPr>
        <p:spPr>
          <a:xfrm>
            <a:off x="713225" y="1320075"/>
            <a:ext cx="1913100" cy="10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3</a:t>
            </a:r>
            <a:endParaRPr lang="en-US" altLang="en-GB"/>
          </a:p>
        </p:txBody>
      </p:sp>
      <p:cxnSp>
        <p:nvCxnSpPr>
          <p:cNvPr id="347" name="Google Shape;347;p50"/>
          <p:cNvCxnSpPr/>
          <p:nvPr/>
        </p:nvCxnSpPr>
        <p:spPr>
          <a:xfrm>
            <a:off x="-19500" y="3840600"/>
            <a:ext cx="918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8" name="Google Shape;348;p50"/>
          <p:cNvSpPr/>
          <p:nvPr/>
        </p:nvSpPr>
        <p:spPr>
          <a:xfrm>
            <a:off x="0" y="1403775"/>
            <a:ext cx="713400" cy="855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9" name="Google Shape;349;p50"/>
          <p:cNvSpPr/>
          <p:nvPr/>
        </p:nvSpPr>
        <p:spPr>
          <a:xfrm>
            <a:off x="2626325" y="1403775"/>
            <a:ext cx="6517800" cy="85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mputer Science &amp; Mathematics Major for College: UI/UX in Webpage Design by Slidesgo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1661</Words>
  <Application>WPS Presentation</Application>
  <PresentationFormat/>
  <Paragraphs>202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Arial</vt:lpstr>
      <vt:lpstr>SimSun</vt:lpstr>
      <vt:lpstr>Wingdings</vt:lpstr>
      <vt:lpstr>Arial</vt:lpstr>
      <vt:lpstr>Space Mono</vt:lpstr>
      <vt:lpstr>Alma Mono Thin</vt:lpstr>
      <vt:lpstr>Roboto Condensed</vt:lpstr>
      <vt:lpstr>Prompt</vt:lpstr>
      <vt:lpstr>Syncopate</vt:lpstr>
      <vt:lpstr>Do Hyeon</vt:lpstr>
      <vt:lpstr>Microsoft YaHei</vt:lpstr>
      <vt:lpstr>Arial Unicode MS</vt:lpstr>
      <vt:lpstr>Roboto Condensed</vt:lpstr>
      <vt:lpstr>Oxanium Medium</vt:lpstr>
      <vt:lpstr>Computer Science &amp; Mathematics Major for College: UI/UX in Webpage Design by Slidesgo</vt:lpstr>
      <vt:lpstr>Wave Function Collapse Algorithm</vt:lpstr>
      <vt:lpstr>PCG?</vt:lpstr>
      <vt:lpstr>TABLE OF CONTENTS</vt:lpstr>
      <vt:lpstr>01</vt:lpstr>
      <vt:lpstr>THEORY</vt:lpstr>
      <vt:lpstr>PROCESS</vt:lpstr>
      <vt:lpstr>02</vt:lpstr>
      <vt:lpstr>IMPLEMENTATION</vt:lpstr>
      <vt:lpstr>03</vt:lpstr>
      <vt:lpstr>ROAD</vt:lpstr>
      <vt:lpstr>CIRCUIT BOARD</vt:lpstr>
      <vt:lpstr>04</vt:lpstr>
      <vt:lpstr>MODIFICATIONS</vt:lpstr>
      <vt:lpstr>05</vt:lpstr>
      <vt:lpstr>OTHER PCR ALGORITHMS</vt:lpstr>
      <vt:lpstr>COMPARISON TABLE</vt:lpstr>
      <vt:lpstr>CONCLUSION?</vt:lpstr>
      <vt:lpstr>THANK YOU!</vt:lpstr>
      <vt:lpstr>RESOURCES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Wave Function Collapse Algorithm</dc:title>
  <dc:creator/>
  <cp:lastModifiedBy>l0lix</cp:lastModifiedBy>
  <cp:revision>13</cp:revision>
  <dcterms:created xsi:type="dcterms:W3CDTF">2022-11-27T16:09:22Z</dcterms:created>
  <dcterms:modified xsi:type="dcterms:W3CDTF">2022-11-27T16:09:22Z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1033-11.1.0.11664</vt:lpwstr>
  </property>
</Properties>
</file>